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9"/>
  </p:notesMasterIdLst>
  <p:sldIdLst>
    <p:sldId id="256" r:id="rId2"/>
    <p:sldId id="275" r:id="rId3"/>
    <p:sldId id="257" r:id="rId4"/>
    <p:sldId id="301" r:id="rId5"/>
    <p:sldId id="279" r:id="rId6"/>
    <p:sldId id="310" r:id="rId7"/>
    <p:sldId id="31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D4D4D"/>
    <a:srgbClr val="A310DE"/>
    <a:srgbClr val="42BAF0"/>
    <a:srgbClr val="CC9B00"/>
    <a:srgbClr val="967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B1B6A8-D16C-4466-B553-B8A84471A95A}" v="2" dt="2019-05-13T22:05:08.520"/>
    <p1510:client id="{66FA1831-323C-4996-869B-F334DBEF483D}" v="2053" dt="2019-05-13T23:58:30.828"/>
    <p1510:client id="{5DCFEEE9-8FAC-477F-A0F7-13C430F865D9}" v="1" dt="2019-05-13T22:00:11.1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8" autoAdjust="0"/>
    <p:restoredTop sz="92380" autoAdjust="0"/>
  </p:normalViewPr>
  <p:slideViewPr>
    <p:cSldViewPr snapToGrid="0">
      <p:cViewPr varScale="1">
        <p:scale>
          <a:sx n="66" d="100"/>
          <a:sy n="66" d="100"/>
        </p:scale>
        <p:origin x="66" y="636"/>
      </p:cViewPr>
      <p:guideLst>
        <p:guide orient="horz" pos="2160"/>
        <p:guide pos="3840"/>
      </p:guideLst>
    </p:cSldViewPr>
  </p:slideViewPr>
  <p:outlineViewPr>
    <p:cViewPr>
      <p:scale>
        <a:sx n="20" d="100"/>
        <a:sy n="20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91B27-4656-44B8-825C-3E24BEF11D51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4AEC1-D53A-4A1C-9AEE-369EA951F4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604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4AEC1-D53A-4A1C-9AEE-369EA951F41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3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4AEC1-D53A-4A1C-9AEE-369EA951F41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144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4AEC1-D53A-4A1C-9AEE-369EA951F41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361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4AEC1-D53A-4A1C-9AEE-369EA951F41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8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4AEC1-D53A-4A1C-9AEE-369EA951F41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77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447E-A62C-4B8F-AECA-1617A9062571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DEC8-8575-4C69-90F1-5F39F4359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709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447E-A62C-4B8F-AECA-1617A9062571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DEC8-8575-4C69-90F1-5F39F4359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6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447E-A62C-4B8F-AECA-1617A9062571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DEC8-8575-4C69-90F1-5F39F4359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447E-A62C-4B8F-AECA-1617A9062571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DEC8-8575-4C69-90F1-5F39F4359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918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447E-A62C-4B8F-AECA-1617A9062571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DEC8-8575-4C69-90F1-5F39F4359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80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447E-A62C-4B8F-AECA-1617A9062571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DEC8-8575-4C69-90F1-5F39F4359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6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447E-A62C-4B8F-AECA-1617A9062571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DEC8-8575-4C69-90F1-5F39F4359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83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447E-A62C-4B8F-AECA-1617A9062571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DEC8-8575-4C69-90F1-5F39F4359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2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447E-A62C-4B8F-AECA-1617A9062571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DEC8-8575-4C69-90F1-5F39F4359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3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447E-A62C-4B8F-AECA-1617A9062571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DEC8-8575-4C69-90F1-5F39F4359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77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7447E-A62C-4B8F-AECA-1617A9062571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DEC8-8575-4C69-90F1-5F39F4359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218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7447E-A62C-4B8F-AECA-1617A9062571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DEC8-8575-4C69-90F1-5F39F4359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45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1.wdp"/><Relationship Id="rId5" Type="http://schemas.openxmlformats.org/officeDocument/2006/relationships/image" Target="../media/image16.svg"/><Relationship Id="rId10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70C328-EE17-428E-96DA-F2F0A3CC4FC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26037" y="3452159"/>
            <a:ext cx="11206219" cy="14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FF4427-1CE5-4017-8D07-3EAA6BC37570}"/>
              </a:ext>
            </a:extLst>
          </p:cNvPr>
          <p:cNvSpPr/>
          <p:nvPr/>
        </p:nvSpPr>
        <p:spPr>
          <a:xfrm>
            <a:off x="11732256" y="3266062"/>
            <a:ext cx="367598" cy="37219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A9DD7D-E085-40EF-BDBB-4AB485423AC6}"/>
              </a:ext>
            </a:extLst>
          </p:cNvPr>
          <p:cNvSpPr/>
          <p:nvPr/>
        </p:nvSpPr>
        <p:spPr>
          <a:xfrm>
            <a:off x="11874909" y="3119284"/>
            <a:ext cx="73743" cy="7406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65778-44E6-4FFE-A8B0-969D4B1A511E}"/>
              </a:ext>
            </a:extLst>
          </p:cNvPr>
          <p:cNvSpPr/>
          <p:nvPr/>
        </p:nvSpPr>
        <p:spPr>
          <a:xfrm>
            <a:off x="11872451" y="3706761"/>
            <a:ext cx="73743" cy="7406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B93B5B02-35BE-43D4-A602-2B551A584E86}"/>
              </a:ext>
            </a:extLst>
          </p:cNvPr>
          <p:cNvSpPr/>
          <p:nvPr/>
        </p:nvSpPr>
        <p:spPr>
          <a:xfrm>
            <a:off x="-2" y="0"/>
            <a:ext cx="11530905" cy="6858000"/>
          </a:xfrm>
          <a:prstGeom prst="homePlate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Полилиния 12">
            <a:extLst>
              <a:ext uri="{FF2B5EF4-FFF2-40B4-BE49-F238E27FC236}">
                <a16:creationId xmlns:a16="http://schemas.microsoft.com/office/drawing/2014/main" id="{4A027A9D-1752-4BE5-B04D-3CB2471FCDCA}"/>
              </a:ext>
            </a:extLst>
          </p:cNvPr>
          <p:cNvSpPr/>
          <p:nvPr/>
        </p:nvSpPr>
        <p:spPr>
          <a:xfrm>
            <a:off x="9496425" y="0"/>
            <a:ext cx="2695575" cy="6858000"/>
          </a:xfrm>
          <a:custGeom>
            <a:avLst/>
            <a:gdLst>
              <a:gd name="connsiteX0" fmla="*/ 4258747 w 4258747"/>
              <a:gd name="connsiteY0" fmla="*/ 6029840 h 10288588"/>
              <a:gd name="connsiteX1" fmla="*/ 4258747 w 4258747"/>
              <a:gd name="connsiteY1" fmla="*/ 10288588 h 10288588"/>
              <a:gd name="connsiteX2" fmla="*/ 0 w 4258747"/>
              <a:gd name="connsiteY2" fmla="*/ 10288588 h 10288588"/>
              <a:gd name="connsiteX3" fmla="*/ 96838 w 4258747"/>
              <a:gd name="connsiteY3" fmla="*/ 0 h 10288588"/>
              <a:gd name="connsiteX4" fmla="*/ 4258747 w 4258747"/>
              <a:gd name="connsiteY4" fmla="*/ 0 h 10288588"/>
              <a:gd name="connsiteX5" fmla="*/ 4258747 w 4258747"/>
              <a:gd name="connsiteY5" fmla="*/ 4161911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8747" h="10288588">
                <a:moveTo>
                  <a:pt x="4258747" y="6029840"/>
                </a:moveTo>
                <a:lnTo>
                  <a:pt x="4258747" y="10288588"/>
                </a:lnTo>
                <a:lnTo>
                  <a:pt x="0" y="10288588"/>
                </a:lnTo>
                <a:close/>
                <a:moveTo>
                  <a:pt x="96838" y="0"/>
                </a:moveTo>
                <a:lnTo>
                  <a:pt x="4258747" y="0"/>
                </a:lnTo>
                <a:lnTo>
                  <a:pt x="4258747" y="4161911"/>
                </a:lnTo>
                <a:close/>
              </a:path>
            </a:pathLst>
          </a:cu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AA4D91-3B46-45FE-954A-47C9D723B6E6}"/>
              </a:ext>
            </a:extLst>
          </p:cNvPr>
          <p:cNvSpPr txBox="1"/>
          <p:nvPr/>
        </p:nvSpPr>
        <p:spPr>
          <a:xfrm>
            <a:off x="11776710" y="3291737"/>
            <a:ext cx="28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F68E17-0138-4D73-9A72-FF223EA5D4FE}"/>
              </a:ext>
            </a:extLst>
          </p:cNvPr>
          <p:cNvSpPr txBox="1"/>
          <p:nvPr/>
        </p:nvSpPr>
        <p:spPr>
          <a:xfrm>
            <a:off x="463767" y="2290130"/>
            <a:ext cx="9741413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 err="1">
                <a:solidFill>
                  <a:schemeClr val="bg1"/>
                </a:solidFill>
                <a:latin typeface="Calibri Light (Headings)"/>
              </a:rPr>
              <a:t>JupyterBin</a:t>
            </a:r>
            <a:endParaRPr lang="en-US" dirty="0" err="1">
              <a:solidFill>
                <a:schemeClr val="bg1"/>
              </a:solidFill>
            </a:endParaRPr>
          </a:p>
          <a:p>
            <a:endParaRPr lang="en-US" sz="4800" dirty="0">
              <a:solidFill>
                <a:schemeClr val="bg1"/>
              </a:solidFill>
              <a:latin typeface="Calibri Light (Headings)"/>
            </a:endParaRPr>
          </a:p>
          <a:p>
            <a:r>
              <a:rPr lang="en-US" sz="4800" dirty="0">
                <a:solidFill>
                  <a:schemeClr val="bg1"/>
                </a:solidFill>
                <a:latin typeface="Calibri Light (Headings)"/>
              </a:rPr>
              <a:t>Project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5FE8A6-7311-4CB5-83C7-221DC6BDFD25}"/>
              </a:ext>
            </a:extLst>
          </p:cNvPr>
          <p:cNvSpPr txBox="1"/>
          <p:nvPr/>
        </p:nvSpPr>
        <p:spPr>
          <a:xfrm>
            <a:off x="1509037" y="5873262"/>
            <a:ext cx="816953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solidFill>
                  <a:srgbClr val="CC9B00"/>
                </a:solidFill>
              </a:rPr>
              <a:t>Amanda Smith, Bader </a:t>
            </a:r>
            <a:r>
              <a:rPr lang="en-US" dirty="0" err="1">
                <a:solidFill>
                  <a:srgbClr val="CC9B00"/>
                </a:solidFill>
              </a:rPr>
              <a:t>Alkhamees</a:t>
            </a:r>
            <a:r>
              <a:rPr lang="en-US" dirty="0">
                <a:solidFill>
                  <a:srgbClr val="CC9B00"/>
                </a:solidFill>
              </a:rPr>
              <a:t>, Daniel Powell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5D0AF3-DCD1-40A6-93DC-0740B4FD231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2099854" y="3452159"/>
            <a:ext cx="9214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org.coloradomesa.edu/~amsmith2/Jupyterlogo.png">
            <a:extLst>
              <a:ext uri="{FF2B5EF4-FFF2-40B4-BE49-F238E27FC236}">
                <a16:creationId xmlns:a16="http://schemas.microsoft.com/office/drawing/2014/main" id="{D4C03AB8-5977-4469-9885-AE93C7294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190" b="89869" l="10000" r="90000">
                        <a14:foregroundMark x1="37071" y1="17974" x2="37071" y2="17974"/>
                        <a14:foregroundMark x1="63131" y1="7190" x2="63131" y2="7190"/>
                        <a14:foregroundMark x1="21010" y1="64706" x2="21010" y2="64706"/>
                        <a14:foregroundMark x1="24040" y1="64052" x2="24040" y2="64052"/>
                        <a14:foregroundMark x1="31616" y1="71242" x2="31616" y2="71242"/>
                        <a14:foregroundMark x1="41414" y1="74510" x2="41414" y2="74510"/>
                        <a14:foregroundMark x1="47374" y1="56536" x2="47374" y2="56536"/>
                        <a14:foregroundMark x1="51414" y1="63399" x2="51414" y2="63399"/>
                        <a14:foregroundMark x1="57879" y1="63072" x2="57879" y2="63072"/>
                        <a14:foregroundMark x1="62727" y1="60131" x2="62727" y2="60131"/>
                        <a14:foregroundMark x1="69293" y1="62418" x2="69293" y2="62418"/>
                        <a14:foregroundMark x1="72222" y1="64052" x2="72222" y2="64052"/>
                        <a14:foregroundMark x1="68889" y1="55229" x2="68889" y2="55229"/>
                        <a14:backgroundMark x1="41212" y1="70588" x2="41212" y2="70588"/>
                        <a14:backgroundMark x1="41313" y1="70588" x2="41313" y2="70588"/>
                        <a14:backgroundMark x1="41212" y1="69608" x2="41515" y2="69608"/>
                        <a14:backgroundMark x1="47778" y1="57516" x2="47778" y2="55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670" y="6169501"/>
            <a:ext cx="2160247" cy="66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837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68000">
              <a:schemeClr val="bg1"/>
            </a:gs>
            <a:gs pos="100000">
              <a:schemeClr val="bg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111">
            <a:extLst>
              <a:ext uri="{FF2B5EF4-FFF2-40B4-BE49-F238E27FC236}">
                <a16:creationId xmlns:a16="http://schemas.microsoft.com/office/drawing/2014/main" id="{27F08B73-6778-4BBE-9B6B-C43B2118D95F}"/>
              </a:ext>
            </a:extLst>
          </p:cNvPr>
          <p:cNvSpPr/>
          <p:nvPr/>
        </p:nvSpPr>
        <p:spPr>
          <a:xfrm>
            <a:off x="6940296" y="3063041"/>
            <a:ext cx="540199" cy="556459"/>
          </a:xfrm>
          <a:custGeom>
            <a:avLst/>
            <a:gdLst/>
            <a:ahLst/>
            <a:cxnLst/>
            <a:rect l="l" t="t" r="r" b="b"/>
            <a:pathLst>
              <a:path w="195927" h="195927">
                <a:moveTo>
                  <a:pt x="97964" y="0"/>
                </a:moveTo>
                <a:cubicBezTo>
                  <a:pt x="116200" y="208"/>
                  <a:pt x="132679" y="4667"/>
                  <a:pt x="147399" y="13379"/>
                </a:cubicBezTo>
                <a:cubicBezTo>
                  <a:pt x="162120" y="22090"/>
                  <a:pt x="173837" y="33807"/>
                  <a:pt x="182548" y="48528"/>
                </a:cubicBezTo>
                <a:cubicBezTo>
                  <a:pt x="191260" y="63248"/>
                  <a:pt x="195719" y="79727"/>
                  <a:pt x="195927" y="97963"/>
                </a:cubicBezTo>
                <a:cubicBezTo>
                  <a:pt x="195719" y="116199"/>
                  <a:pt x="191260" y="132677"/>
                  <a:pt x="182548" y="147398"/>
                </a:cubicBezTo>
                <a:cubicBezTo>
                  <a:pt x="173837" y="162119"/>
                  <a:pt x="162120" y="173836"/>
                  <a:pt x="147399" y="182547"/>
                </a:cubicBezTo>
                <a:cubicBezTo>
                  <a:pt x="132679" y="191259"/>
                  <a:pt x="116200" y="195719"/>
                  <a:pt x="97964" y="195927"/>
                </a:cubicBezTo>
                <a:cubicBezTo>
                  <a:pt x="79728" y="195719"/>
                  <a:pt x="63250" y="191259"/>
                  <a:pt x="48529" y="182547"/>
                </a:cubicBezTo>
                <a:cubicBezTo>
                  <a:pt x="33808" y="173836"/>
                  <a:pt x="22091" y="162119"/>
                  <a:pt x="13380" y="147398"/>
                </a:cubicBezTo>
                <a:cubicBezTo>
                  <a:pt x="4668" y="132677"/>
                  <a:pt x="208" y="116199"/>
                  <a:pt x="0" y="97963"/>
                </a:cubicBezTo>
                <a:cubicBezTo>
                  <a:pt x="208" y="79727"/>
                  <a:pt x="4668" y="63248"/>
                  <a:pt x="13380" y="48528"/>
                </a:cubicBezTo>
                <a:cubicBezTo>
                  <a:pt x="22091" y="33807"/>
                  <a:pt x="33808" y="22090"/>
                  <a:pt x="48529" y="13379"/>
                </a:cubicBezTo>
                <a:cubicBezTo>
                  <a:pt x="63250" y="4667"/>
                  <a:pt x="79728" y="208"/>
                  <a:pt x="9796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18" name="Picture Placeholder 3">
            <a:extLst>
              <a:ext uri="{FF2B5EF4-FFF2-40B4-BE49-F238E27FC236}">
                <a16:creationId xmlns:a16="http://schemas.microsoft.com/office/drawing/2014/main" id="{52EC6DFB-5669-4A62-83A2-0C5131A49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r="19125"/>
          <a:stretch>
            <a:fillRect/>
          </a:stretch>
        </p:blipFill>
        <p:spPr>
          <a:xfrm>
            <a:off x="0" y="-37479"/>
            <a:ext cx="6822831" cy="6907337"/>
          </a:xfrm>
          <a:custGeom>
            <a:avLst/>
            <a:gdLst>
              <a:gd name="connsiteX0" fmla="*/ 8003724 w 9756408"/>
              <a:gd name="connsiteY0" fmla="*/ 3391610 h 10288588"/>
              <a:gd name="connsiteX1" fmla="*/ 9756408 w 9756408"/>
              <a:gd name="connsiteY1" fmla="*/ 5144294 h 10288588"/>
              <a:gd name="connsiteX2" fmla="*/ 8003724 w 9756408"/>
              <a:gd name="connsiteY2" fmla="*/ 6896978 h 10288588"/>
              <a:gd name="connsiteX3" fmla="*/ 7997615 w 9756408"/>
              <a:gd name="connsiteY3" fmla="*/ 6896670 h 10288588"/>
              <a:gd name="connsiteX4" fmla="*/ 7997615 w 9756408"/>
              <a:gd name="connsiteY4" fmla="*/ 3391919 h 10288588"/>
              <a:gd name="connsiteX5" fmla="*/ 0 w 9756408"/>
              <a:gd name="connsiteY5" fmla="*/ 0 h 10288588"/>
              <a:gd name="connsiteX6" fmla="*/ 7997614 w 9756408"/>
              <a:gd name="connsiteY6" fmla="*/ 0 h 10288588"/>
              <a:gd name="connsiteX7" fmla="*/ 7997614 w 9756408"/>
              <a:gd name="connsiteY7" fmla="*/ 3391918 h 10288588"/>
              <a:gd name="connsiteX8" fmla="*/ 7991505 w 9756408"/>
              <a:gd name="connsiteY8" fmla="*/ 3391610 h 10288588"/>
              <a:gd name="connsiteX9" fmla="*/ 6238821 w 9756408"/>
              <a:gd name="connsiteY9" fmla="*/ 5144294 h 10288588"/>
              <a:gd name="connsiteX10" fmla="*/ 7991505 w 9756408"/>
              <a:gd name="connsiteY10" fmla="*/ 6896978 h 10288588"/>
              <a:gd name="connsiteX11" fmla="*/ 7997614 w 9756408"/>
              <a:gd name="connsiteY11" fmla="*/ 6896669 h 10288588"/>
              <a:gd name="connsiteX12" fmla="*/ 7997614 w 9756408"/>
              <a:gd name="connsiteY12" fmla="*/ 10288588 h 10288588"/>
              <a:gd name="connsiteX13" fmla="*/ 0 w 9756408"/>
              <a:gd name="connsiteY13" fmla="*/ 10288588 h 102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756408" h="10288588">
                <a:moveTo>
                  <a:pt x="8003724" y="3391610"/>
                </a:moveTo>
                <a:cubicBezTo>
                  <a:pt x="8971705" y="3391610"/>
                  <a:pt x="9756408" y="4176313"/>
                  <a:pt x="9756408" y="5144294"/>
                </a:cubicBezTo>
                <a:cubicBezTo>
                  <a:pt x="9756408" y="6112275"/>
                  <a:pt x="8971705" y="6896978"/>
                  <a:pt x="8003724" y="6896978"/>
                </a:cubicBezTo>
                <a:lnTo>
                  <a:pt x="7997615" y="6896670"/>
                </a:lnTo>
                <a:lnTo>
                  <a:pt x="7997615" y="3391919"/>
                </a:lnTo>
                <a:close/>
                <a:moveTo>
                  <a:pt x="0" y="0"/>
                </a:moveTo>
                <a:lnTo>
                  <a:pt x="7997614" y="0"/>
                </a:lnTo>
                <a:lnTo>
                  <a:pt x="7997614" y="3391918"/>
                </a:lnTo>
                <a:lnTo>
                  <a:pt x="7991505" y="3391610"/>
                </a:lnTo>
                <a:cubicBezTo>
                  <a:pt x="7023524" y="3391610"/>
                  <a:pt x="6238821" y="4176313"/>
                  <a:pt x="6238821" y="5144294"/>
                </a:cubicBezTo>
                <a:cubicBezTo>
                  <a:pt x="6238821" y="6112275"/>
                  <a:pt x="7023524" y="6896978"/>
                  <a:pt x="7991505" y="6896978"/>
                </a:cubicBezTo>
                <a:lnTo>
                  <a:pt x="7997614" y="6896669"/>
                </a:lnTo>
                <a:lnTo>
                  <a:pt x="7997614" y="10288588"/>
                </a:lnTo>
                <a:lnTo>
                  <a:pt x="0" y="10288588"/>
                </a:lnTo>
                <a:close/>
              </a:path>
            </a:pathLst>
          </a:custGeom>
          <a:solidFill>
            <a:srgbClr val="3F3F3F">
              <a:lumMod val="85000"/>
              <a:alpha val="12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DE02A3-DE0E-42E0-B2CD-033F9DA96FD1}"/>
              </a:ext>
            </a:extLst>
          </p:cNvPr>
          <p:cNvSpPr txBox="1"/>
          <p:nvPr/>
        </p:nvSpPr>
        <p:spPr>
          <a:xfrm>
            <a:off x="7605895" y="1299510"/>
            <a:ext cx="419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rriweather Light" panose="02060503050406030704" pitchFamily="18" charset="-52"/>
                <a:ea typeface="Merriweather Bold" panose="02060503050406030704" pitchFamily="18" charset="-52"/>
                <a:cs typeface="Open Sans" panose="020B0606030504020204" pitchFamily="34" charset="0"/>
              </a:rPr>
              <a:t>Met with client multiple times</a:t>
            </a:r>
            <a:endParaRPr lang="ru-RU" dirty="0">
              <a:latin typeface="Merriweather Light" panose="02060503050406030704" pitchFamily="18" charset="-52"/>
              <a:ea typeface="Merriweather Bold" panose="02060503050406030704" pitchFamily="18" charset="-52"/>
              <a:cs typeface="Open Sans" panose="020B0606030504020204" pitchFamily="34" charset="0"/>
            </a:endParaRPr>
          </a:p>
        </p:txBody>
      </p:sp>
      <p:sp>
        <p:nvSpPr>
          <p:cNvPr id="4" name="Freeform: Shape 111">
            <a:extLst>
              <a:ext uri="{FF2B5EF4-FFF2-40B4-BE49-F238E27FC236}">
                <a16:creationId xmlns:a16="http://schemas.microsoft.com/office/drawing/2014/main" id="{A1DC214B-DC87-4250-BC19-2191822E161F}"/>
              </a:ext>
            </a:extLst>
          </p:cNvPr>
          <p:cNvSpPr/>
          <p:nvPr/>
        </p:nvSpPr>
        <p:spPr>
          <a:xfrm>
            <a:off x="6940351" y="1243286"/>
            <a:ext cx="474979" cy="488829"/>
          </a:xfrm>
          <a:custGeom>
            <a:avLst/>
            <a:gdLst/>
            <a:ahLst/>
            <a:cxnLst/>
            <a:rect l="l" t="t" r="r" b="b"/>
            <a:pathLst>
              <a:path w="195927" h="195927">
                <a:moveTo>
                  <a:pt x="97964" y="0"/>
                </a:moveTo>
                <a:cubicBezTo>
                  <a:pt x="116200" y="208"/>
                  <a:pt x="132679" y="4667"/>
                  <a:pt x="147399" y="13379"/>
                </a:cubicBezTo>
                <a:cubicBezTo>
                  <a:pt x="162120" y="22090"/>
                  <a:pt x="173837" y="33807"/>
                  <a:pt x="182548" y="48528"/>
                </a:cubicBezTo>
                <a:cubicBezTo>
                  <a:pt x="191260" y="63248"/>
                  <a:pt x="195719" y="79727"/>
                  <a:pt x="195927" y="97963"/>
                </a:cubicBezTo>
                <a:cubicBezTo>
                  <a:pt x="195719" y="116199"/>
                  <a:pt x="191260" y="132677"/>
                  <a:pt x="182548" y="147398"/>
                </a:cubicBezTo>
                <a:cubicBezTo>
                  <a:pt x="173837" y="162119"/>
                  <a:pt x="162120" y="173836"/>
                  <a:pt x="147399" y="182547"/>
                </a:cubicBezTo>
                <a:cubicBezTo>
                  <a:pt x="132679" y="191259"/>
                  <a:pt x="116200" y="195719"/>
                  <a:pt x="97964" y="195927"/>
                </a:cubicBezTo>
                <a:cubicBezTo>
                  <a:pt x="79728" y="195719"/>
                  <a:pt x="63250" y="191259"/>
                  <a:pt x="48529" y="182547"/>
                </a:cubicBezTo>
                <a:cubicBezTo>
                  <a:pt x="33808" y="173836"/>
                  <a:pt x="22091" y="162119"/>
                  <a:pt x="13380" y="147398"/>
                </a:cubicBezTo>
                <a:cubicBezTo>
                  <a:pt x="4668" y="132677"/>
                  <a:pt x="208" y="116199"/>
                  <a:pt x="0" y="97963"/>
                </a:cubicBezTo>
                <a:cubicBezTo>
                  <a:pt x="208" y="79727"/>
                  <a:pt x="4668" y="63248"/>
                  <a:pt x="13380" y="48528"/>
                </a:cubicBezTo>
                <a:cubicBezTo>
                  <a:pt x="22091" y="33807"/>
                  <a:pt x="33808" y="22090"/>
                  <a:pt x="48529" y="13379"/>
                </a:cubicBezTo>
                <a:cubicBezTo>
                  <a:pt x="63250" y="4667"/>
                  <a:pt x="79728" y="208"/>
                  <a:pt x="979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" name="Shape 2591">
            <a:extLst>
              <a:ext uri="{FF2B5EF4-FFF2-40B4-BE49-F238E27FC236}">
                <a16:creationId xmlns:a16="http://schemas.microsoft.com/office/drawing/2014/main" id="{6C779861-6CED-492A-A9E3-370E51EDBA4A}"/>
              </a:ext>
            </a:extLst>
          </p:cNvPr>
          <p:cNvSpPr/>
          <p:nvPr/>
        </p:nvSpPr>
        <p:spPr>
          <a:xfrm>
            <a:off x="7022900" y="1319341"/>
            <a:ext cx="309880" cy="309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8571" tIns="28571" rIns="28571" bIns="28571" anchor="ctr"/>
          <a:lstStyle/>
          <a:p>
            <a:pPr defTabSz="34284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00" dirty="0"/>
          </a:p>
        </p:txBody>
      </p:sp>
      <p:sp>
        <p:nvSpPr>
          <p:cNvPr id="6" name="Freeform: Shape 111">
            <a:extLst>
              <a:ext uri="{FF2B5EF4-FFF2-40B4-BE49-F238E27FC236}">
                <a16:creationId xmlns:a16="http://schemas.microsoft.com/office/drawing/2014/main" id="{5B558380-107F-4054-94FD-4F4D35527E2C}"/>
              </a:ext>
            </a:extLst>
          </p:cNvPr>
          <p:cNvSpPr/>
          <p:nvPr/>
        </p:nvSpPr>
        <p:spPr>
          <a:xfrm>
            <a:off x="6940296" y="2016710"/>
            <a:ext cx="474979" cy="488829"/>
          </a:xfrm>
          <a:custGeom>
            <a:avLst/>
            <a:gdLst/>
            <a:ahLst/>
            <a:cxnLst/>
            <a:rect l="l" t="t" r="r" b="b"/>
            <a:pathLst>
              <a:path w="195927" h="195927">
                <a:moveTo>
                  <a:pt x="97964" y="0"/>
                </a:moveTo>
                <a:cubicBezTo>
                  <a:pt x="116200" y="208"/>
                  <a:pt x="132679" y="4667"/>
                  <a:pt x="147399" y="13379"/>
                </a:cubicBezTo>
                <a:cubicBezTo>
                  <a:pt x="162120" y="22090"/>
                  <a:pt x="173837" y="33807"/>
                  <a:pt x="182548" y="48528"/>
                </a:cubicBezTo>
                <a:cubicBezTo>
                  <a:pt x="191260" y="63248"/>
                  <a:pt x="195719" y="79727"/>
                  <a:pt x="195927" y="97963"/>
                </a:cubicBezTo>
                <a:cubicBezTo>
                  <a:pt x="195719" y="116199"/>
                  <a:pt x="191260" y="132677"/>
                  <a:pt x="182548" y="147398"/>
                </a:cubicBezTo>
                <a:cubicBezTo>
                  <a:pt x="173837" y="162119"/>
                  <a:pt x="162120" y="173836"/>
                  <a:pt x="147399" y="182547"/>
                </a:cubicBezTo>
                <a:cubicBezTo>
                  <a:pt x="132679" y="191259"/>
                  <a:pt x="116200" y="195719"/>
                  <a:pt x="97964" y="195927"/>
                </a:cubicBezTo>
                <a:cubicBezTo>
                  <a:pt x="79728" y="195719"/>
                  <a:pt x="63250" y="191259"/>
                  <a:pt x="48529" y="182547"/>
                </a:cubicBezTo>
                <a:cubicBezTo>
                  <a:pt x="33808" y="173836"/>
                  <a:pt x="22091" y="162119"/>
                  <a:pt x="13380" y="147398"/>
                </a:cubicBezTo>
                <a:cubicBezTo>
                  <a:pt x="4668" y="132677"/>
                  <a:pt x="208" y="116199"/>
                  <a:pt x="0" y="97963"/>
                </a:cubicBezTo>
                <a:cubicBezTo>
                  <a:pt x="208" y="79727"/>
                  <a:pt x="4668" y="63248"/>
                  <a:pt x="13380" y="48528"/>
                </a:cubicBezTo>
                <a:cubicBezTo>
                  <a:pt x="22091" y="33807"/>
                  <a:pt x="33808" y="22090"/>
                  <a:pt x="48529" y="13379"/>
                </a:cubicBezTo>
                <a:cubicBezTo>
                  <a:pt x="63250" y="4667"/>
                  <a:pt x="79728" y="208"/>
                  <a:pt x="979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Shape 2633">
            <a:extLst>
              <a:ext uri="{FF2B5EF4-FFF2-40B4-BE49-F238E27FC236}">
                <a16:creationId xmlns:a16="http://schemas.microsoft.com/office/drawing/2014/main" id="{64943AB5-DE1C-46F7-AB65-E0D63F9234B2}"/>
              </a:ext>
            </a:extLst>
          </p:cNvPr>
          <p:cNvSpPr/>
          <p:nvPr/>
        </p:nvSpPr>
        <p:spPr>
          <a:xfrm>
            <a:off x="7013586" y="2112902"/>
            <a:ext cx="314792" cy="314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8571" tIns="28571" rIns="28571" bIns="28571" anchor="ctr"/>
          <a:lstStyle/>
          <a:p>
            <a:pPr defTabSz="34284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00" dirty="0"/>
          </a:p>
        </p:txBody>
      </p:sp>
      <p:sp>
        <p:nvSpPr>
          <p:cNvPr id="9" name="Shape 2581">
            <a:extLst>
              <a:ext uri="{FF2B5EF4-FFF2-40B4-BE49-F238E27FC236}">
                <a16:creationId xmlns:a16="http://schemas.microsoft.com/office/drawing/2014/main" id="{722E9F86-539B-4B0B-AE5A-31BEB6E369F1}"/>
              </a:ext>
            </a:extLst>
          </p:cNvPr>
          <p:cNvSpPr/>
          <p:nvPr/>
        </p:nvSpPr>
        <p:spPr>
          <a:xfrm>
            <a:off x="7002121" y="3122375"/>
            <a:ext cx="415238" cy="436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8571" tIns="28571" rIns="28571" bIns="28571" anchor="ctr"/>
          <a:lstStyle/>
          <a:p>
            <a:pPr defTabSz="34284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93F0D-81CA-4991-92C7-22D0A4CB17AE}"/>
              </a:ext>
            </a:extLst>
          </p:cNvPr>
          <p:cNvSpPr txBox="1"/>
          <p:nvPr/>
        </p:nvSpPr>
        <p:spPr>
          <a:xfrm>
            <a:off x="7571078" y="2022107"/>
            <a:ext cx="380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rriweather Light" panose="02060503050406030704" pitchFamily="18" charset="-52"/>
                <a:ea typeface="Merriweather Bold" panose="02060503050406030704" pitchFamily="18" charset="-52"/>
                <a:cs typeface="Open Sans" panose="020B0606030504020204" pitchFamily="34" charset="0"/>
              </a:rPr>
              <a:t>Main goal: Web based solution to store </a:t>
            </a:r>
            <a:r>
              <a:rPr lang="en-US" dirty="0" err="1">
                <a:latin typeface="Merriweather Light" panose="02060503050406030704" pitchFamily="18" charset="-52"/>
                <a:ea typeface="Merriweather Bold" panose="02060503050406030704" pitchFamily="18" charset="-52"/>
                <a:cs typeface="Open Sans" panose="020B0606030504020204" pitchFamily="34" charset="0"/>
              </a:rPr>
              <a:t>Jupyter</a:t>
            </a:r>
            <a:r>
              <a:rPr lang="en-US" dirty="0">
                <a:latin typeface="Merriweather Light" panose="02060503050406030704" pitchFamily="18" charset="-52"/>
                <a:ea typeface="Merriweather Bold" panose="02060503050406030704" pitchFamily="18" charset="-52"/>
                <a:cs typeface="Open Sans" panose="020B0606030504020204" pitchFamily="34" charset="0"/>
              </a:rPr>
              <a:t> Notebooks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3C375-F0B9-497C-92C3-EA357CDAF554}"/>
              </a:ext>
            </a:extLst>
          </p:cNvPr>
          <p:cNvSpPr txBox="1"/>
          <p:nvPr/>
        </p:nvSpPr>
        <p:spPr>
          <a:xfrm>
            <a:off x="7605895" y="3122230"/>
            <a:ext cx="4527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rriweather Light" panose="02060503050406030704" pitchFamily="18" charset="-52"/>
                <a:ea typeface="Merriweather Bold" panose="02060503050406030704" pitchFamily="18" charset="-52"/>
                <a:cs typeface="Open Sans" panose="020B0606030504020204" pitchFamily="34" charset="0"/>
              </a:rPr>
              <a:t>Secondary goals: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Light" panose="02060503050406030704" pitchFamily="18" charset="-52"/>
                <a:ea typeface="Merriweather Bold" panose="02060503050406030704" pitchFamily="18" charset="-52"/>
                <a:cs typeface="Open Sans" panose="020B0606030504020204" pitchFamily="34" charset="0"/>
              </a:rPr>
              <a:t>GitHub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Light" panose="02060503050406030704" pitchFamily="18" charset="-52"/>
                <a:ea typeface="Merriweather Bold" panose="02060503050406030704" pitchFamily="18" charset="-52"/>
                <a:cs typeface="Open Sans" panose="020B0606030504020204" pitchFamily="34" charset="0"/>
              </a:rPr>
              <a:t>Customization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 Light" panose="02060503050406030704" pitchFamily="18" charset="-52"/>
                <a:ea typeface="Merriweather Bold" panose="02060503050406030704" pitchFamily="18" charset="-52"/>
                <a:cs typeface="Open Sans" panose="020B0606030504020204" pitchFamily="34" charset="0"/>
              </a:rPr>
              <a:t>Grading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312621-6D87-4F59-AAEC-E990D7FA8AF1}"/>
              </a:ext>
            </a:extLst>
          </p:cNvPr>
          <p:cNvSpPr txBox="1"/>
          <p:nvPr/>
        </p:nvSpPr>
        <p:spPr>
          <a:xfrm>
            <a:off x="7663180" y="4525499"/>
            <a:ext cx="3607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rriweather Light" panose="02060503050406030704" pitchFamily="18" charset="-52"/>
                <a:ea typeface="Merriweather Bold" panose="02060503050406030704" pitchFamily="18" charset="-52"/>
                <a:cs typeface="Open Sans" panose="020B0606030504020204" pitchFamily="34" charset="0"/>
              </a:rPr>
              <a:t>Problem solved: Difficulty installing/using </a:t>
            </a:r>
            <a:r>
              <a:rPr lang="en-US" dirty="0" err="1">
                <a:latin typeface="Merriweather Light" panose="02060503050406030704" pitchFamily="18" charset="-52"/>
                <a:ea typeface="Merriweather Bold" panose="02060503050406030704" pitchFamily="18" charset="-52"/>
                <a:cs typeface="Open Sans" panose="020B0606030504020204" pitchFamily="34" charset="0"/>
              </a:rPr>
              <a:t>Jupyter</a:t>
            </a:r>
            <a:r>
              <a:rPr lang="en-US" dirty="0">
                <a:latin typeface="Merriweather Light" panose="02060503050406030704" pitchFamily="18" charset="-52"/>
                <a:ea typeface="Merriweather Bold" panose="02060503050406030704" pitchFamily="18" charset="-52"/>
                <a:cs typeface="Open Sans" panose="020B0606030504020204" pitchFamily="34" charset="0"/>
              </a:rPr>
              <a:t> Notebook for newbies &amp; Windows users</a:t>
            </a:r>
            <a:endParaRPr lang="ru-RU" dirty="0">
              <a:latin typeface="Merriweather Light" panose="02060503050406030704" pitchFamily="18" charset="-52"/>
              <a:ea typeface="Merriweather Bold" panose="02060503050406030704" pitchFamily="18" charset="-52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0415CA-E3A0-4AF1-983E-B2175F571439}"/>
              </a:ext>
            </a:extLst>
          </p:cNvPr>
          <p:cNvSpPr txBox="1"/>
          <p:nvPr/>
        </p:nvSpPr>
        <p:spPr>
          <a:xfrm>
            <a:off x="7522712" y="342902"/>
            <a:ext cx="4199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libri Light (Heading)"/>
              </a:rPr>
              <a:t>Developing Specification</a:t>
            </a:r>
          </a:p>
        </p:txBody>
      </p:sp>
      <p:sp>
        <p:nvSpPr>
          <p:cNvPr id="28" name="Freeform: Shape 111">
            <a:extLst>
              <a:ext uri="{FF2B5EF4-FFF2-40B4-BE49-F238E27FC236}">
                <a16:creationId xmlns:a16="http://schemas.microsoft.com/office/drawing/2014/main" id="{22706EA6-478C-4A3D-ACB1-137A0C875518}"/>
              </a:ext>
            </a:extLst>
          </p:cNvPr>
          <p:cNvSpPr/>
          <p:nvPr/>
        </p:nvSpPr>
        <p:spPr>
          <a:xfrm>
            <a:off x="6940296" y="4517323"/>
            <a:ext cx="474979" cy="488829"/>
          </a:xfrm>
          <a:custGeom>
            <a:avLst/>
            <a:gdLst/>
            <a:ahLst/>
            <a:cxnLst/>
            <a:rect l="l" t="t" r="r" b="b"/>
            <a:pathLst>
              <a:path w="195927" h="195927">
                <a:moveTo>
                  <a:pt x="97964" y="0"/>
                </a:moveTo>
                <a:cubicBezTo>
                  <a:pt x="116200" y="208"/>
                  <a:pt x="132679" y="4667"/>
                  <a:pt x="147399" y="13379"/>
                </a:cubicBezTo>
                <a:cubicBezTo>
                  <a:pt x="162120" y="22090"/>
                  <a:pt x="173837" y="33807"/>
                  <a:pt x="182548" y="48528"/>
                </a:cubicBezTo>
                <a:cubicBezTo>
                  <a:pt x="191260" y="63248"/>
                  <a:pt x="195719" y="79727"/>
                  <a:pt x="195927" y="97963"/>
                </a:cubicBezTo>
                <a:cubicBezTo>
                  <a:pt x="195719" y="116199"/>
                  <a:pt x="191260" y="132677"/>
                  <a:pt x="182548" y="147398"/>
                </a:cubicBezTo>
                <a:cubicBezTo>
                  <a:pt x="173837" y="162119"/>
                  <a:pt x="162120" y="173836"/>
                  <a:pt x="147399" y="182547"/>
                </a:cubicBezTo>
                <a:cubicBezTo>
                  <a:pt x="132679" y="191259"/>
                  <a:pt x="116200" y="195719"/>
                  <a:pt x="97964" y="195927"/>
                </a:cubicBezTo>
                <a:cubicBezTo>
                  <a:pt x="79728" y="195719"/>
                  <a:pt x="63250" y="191259"/>
                  <a:pt x="48529" y="182547"/>
                </a:cubicBezTo>
                <a:cubicBezTo>
                  <a:pt x="33808" y="173836"/>
                  <a:pt x="22091" y="162119"/>
                  <a:pt x="13380" y="147398"/>
                </a:cubicBezTo>
                <a:cubicBezTo>
                  <a:pt x="4668" y="132677"/>
                  <a:pt x="208" y="116199"/>
                  <a:pt x="0" y="97963"/>
                </a:cubicBezTo>
                <a:cubicBezTo>
                  <a:pt x="208" y="79727"/>
                  <a:pt x="4668" y="63248"/>
                  <a:pt x="13380" y="48528"/>
                </a:cubicBezTo>
                <a:cubicBezTo>
                  <a:pt x="22091" y="33807"/>
                  <a:pt x="33808" y="22090"/>
                  <a:pt x="48529" y="13379"/>
                </a:cubicBezTo>
                <a:cubicBezTo>
                  <a:pt x="63250" y="4667"/>
                  <a:pt x="79728" y="208"/>
                  <a:pt x="979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Shape 2591">
            <a:extLst>
              <a:ext uri="{FF2B5EF4-FFF2-40B4-BE49-F238E27FC236}">
                <a16:creationId xmlns:a16="http://schemas.microsoft.com/office/drawing/2014/main" id="{98AAE62A-00E9-4F2D-9399-DA7395A6D589}"/>
              </a:ext>
            </a:extLst>
          </p:cNvPr>
          <p:cNvSpPr/>
          <p:nvPr/>
        </p:nvSpPr>
        <p:spPr>
          <a:xfrm>
            <a:off x="7016042" y="4606813"/>
            <a:ext cx="309880" cy="309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28571" tIns="28571" rIns="28571" bIns="28571" anchor="ctr"/>
          <a:lstStyle/>
          <a:p>
            <a:pPr defTabSz="34284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4AA3BF-BEF3-4114-8BB9-5F54C7BF0E14}"/>
              </a:ext>
            </a:extLst>
          </p:cNvPr>
          <p:cNvCxnSpPr>
            <a:cxnSpLocks/>
          </p:cNvCxnSpPr>
          <p:nvPr/>
        </p:nvCxnSpPr>
        <p:spPr>
          <a:xfrm flipV="1">
            <a:off x="10714250" y="908627"/>
            <a:ext cx="96129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" descr="https://org.coloradomesa.edu/~amsmith2/Jupyterlogo.png">
            <a:extLst>
              <a:ext uri="{FF2B5EF4-FFF2-40B4-BE49-F238E27FC236}">
                <a16:creationId xmlns:a16="http://schemas.microsoft.com/office/drawing/2014/main" id="{6172A305-B254-4F7E-8E55-FBD1B5CA7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90" b="89869" l="10000" r="90000">
                        <a14:foregroundMark x1="37071" y1="17974" x2="37071" y2="17974"/>
                        <a14:foregroundMark x1="63131" y1="7190" x2="63131" y2="7190"/>
                        <a14:foregroundMark x1="21010" y1="64706" x2="21010" y2="64706"/>
                        <a14:foregroundMark x1="24040" y1="64052" x2="24040" y2="64052"/>
                        <a14:foregroundMark x1="31616" y1="71242" x2="31616" y2="71242"/>
                        <a14:foregroundMark x1="41414" y1="74510" x2="41414" y2="74510"/>
                        <a14:foregroundMark x1="47374" y1="56536" x2="47374" y2="56536"/>
                        <a14:foregroundMark x1="51414" y1="63399" x2="51414" y2="63399"/>
                        <a14:foregroundMark x1="57879" y1="63072" x2="57879" y2="63072"/>
                        <a14:foregroundMark x1="62727" y1="60131" x2="62727" y2="60131"/>
                        <a14:foregroundMark x1="69293" y1="62418" x2="69293" y2="62418"/>
                        <a14:foregroundMark x1="72222" y1="64052" x2="72222" y2="64052"/>
                        <a14:foregroundMark x1="68889" y1="55229" x2="68889" y2="55229"/>
                        <a14:backgroundMark x1="41212" y1="70588" x2="41212" y2="70588"/>
                        <a14:backgroundMark x1="41313" y1="70588" x2="41313" y2="70588"/>
                        <a14:backgroundMark x1="41212" y1="69608" x2="41515" y2="69608"/>
                        <a14:backgroundMark x1="47778" y1="57516" x2="47778" y2="55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772" y="6181241"/>
            <a:ext cx="2160247" cy="66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88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68000">
              <a:schemeClr val="bg1"/>
            </a:gs>
            <a:gs pos="100000">
              <a:schemeClr val="bg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6FF2B5D-0426-4D55-A109-C5F798408C88}"/>
              </a:ext>
            </a:extLst>
          </p:cNvPr>
          <p:cNvGrpSpPr/>
          <p:nvPr/>
        </p:nvGrpSpPr>
        <p:grpSpPr>
          <a:xfrm>
            <a:off x="533975" y="1717649"/>
            <a:ext cx="11169223" cy="4171126"/>
            <a:chOff x="1755087" y="1797162"/>
            <a:chExt cx="8716382" cy="3937268"/>
          </a:xfrm>
        </p:grpSpPr>
        <p:sp>
          <p:nvSpPr>
            <p:cNvPr id="4" name="Shape 3474">
              <a:extLst>
                <a:ext uri="{FF2B5EF4-FFF2-40B4-BE49-F238E27FC236}">
                  <a16:creationId xmlns:a16="http://schemas.microsoft.com/office/drawing/2014/main" id="{00E69792-20D6-4280-B10F-B0778CA7D786}"/>
                </a:ext>
              </a:extLst>
            </p:cNvPr>
            <p:cNvSpPr/>
            <p:nvPr/>
          </p:nvSpPr>
          <p:spPr>
            <a:xfrm>
              <a:off x="4724977" y="2984797"/>
              <a:ext cx="888170" cy="888404"/>
            </a:xfrm>
            <a:prstGeom prst="ellipse">
              <a:avLst/>
            </a:prstGeom>
            <a:solidFill>
              <a:schemeClr val="accent3">
                <a:alpha val="89803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 dirty="0">
                <a:latin typeface="+mn-lt"/>
              </a:endParaRPr>
            </a:p>
          </p:txBody>
        </p:sp>
        <p:sp>
          <p:nvSpPr>
            <p:cNvPr id="5" name="Shape 3475">
              <a:extLst>
                <a:ext uri="{FF2B5EF4-FFF2-40B4-BE49-F238E27FC236}">
                  <a16:creationId xmlns:a16="http://schemas.microsoft.com/office/drawing/2014/main" id="{90E2C70F-0804-4D19-829A-AA4A7B9B9301}"/>
                </a:ext>
              </a:extLst>
            </p:cNvPr>
            <p:cNvSpPr/>
            <p:nvPr/>
          </p:nvSpPr>
          <p:spPr>
            <a:xfrm>
              <a:off x="6575679" y="2984797"/>
              <a:ext cx="888170" cy="888404"/>
            </a:xfrm>
            <a:prstGeom prst="ellipse">
              <a:avLst/>
            </a:prstGeom>
            <a:solidFill>
              <a:schemeClr val="accent3">
                <a:alpha val="89803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 dirty="0">
                <a:latin typeface="+mn-lt"/>
              </a:endParaRPr>
            </a:p>
          </p:txBody>
        </p:sp>
        <p:sp>
          <p:nvSpPr>
            <p:cNvPr id="6" name="Shape 3476">
              <a:extLst>
                <a:ext uri="{FF2B5EF4-FFF2-40B4-BE49-F238E27FC236}">
                  <a16:creationId xmlns:a16="http://schemas.microsoft.com/office/drawing/2014/main" id="{95E794AA-023B-4889-9A46-A9C720E6BE95}"/>
                </a:ext>
              </a:extLst>
            </p:cNvPr>
            <p:cNvSpPr/>
            <p:nvPr/>
          </p:nvSpPr>
          <p:spPr>
            <a:xfrm>
              <a:off x="4258277" y="3094934"/>
              <a:ext cx="667957" cy="668132"/>
            </a:xfrm>
            <a:prstGeom prst="ellipse">
              <a:avLst/>
            </a:prstGeom>
            <a:solidFill>
              <a:schemeClr val="accent2">
                <a:alpha val="89803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 dirty="0">
                <a:latin typeface="+mn-lt"/>
              </a:endParaRPr>
            </a:p>
          </p:txBody>
        </p:sp>
        <p:sp>
          <p:nvSpPr>
            <p:cNvPr id="7" name="Shape 3477">
              <a:extLst>
                <a:ext uri="{FF2B5EF4-FFF2-40B4-BE49-F238E27FC236}">
                  <a16:creationId xmlns:a16="http://schemas.microsoft.com/office/drawing/2014/main" id="{F3799D8F-3085-473B-9CF0-CAC0A6BFC334}"/>
                </a:ext>
              </a:extLst>
            </p:cNvPr>
            <p:cNvSpPr/>
            <p:nvPr/>
          </p:nvSpPr>
          <p:spPr>
            <a:xfrm>
              <a:off x="2878313" y="3094934"/>
              <a:ext cx="667957" cy="668132"/>
            </a:xfrm>
            <a:prstGeom prst="ellipse">
              <a:avLst/>
            </a:prstGeom>
            <a:solidFill>
              <a:schemeClr val="accent2">
                <a:alpha val="89803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 dirty="0">
                <a:latin typeface="+mn-lt"/>
              </a:endParaRPr>
            </a:p>
          </p:txBody>
        </p:sp>
        <p:sp>
          <p:nvSpPr>
            <p:cNvPr id="9" name="Shape 3479">
              <a:extLst>
                <a:ext uri="{FF2B5EF4-FFF2-40B4-BE49-F238E27FC236}">
                  <a16:creationId xmlns:a16="http://schemas.microsoft.com/office/drawing/2014/main" id="{482C22A5-E3DB-4A88-96D0-A0C2EA1C2162}"/>
                </a:ext>
              </a:extLst>
            </p:cNvPr>
            <p:cNvSpPr/>
            <p:nvPr/>
          </p:nvSpPr>
          <p:spPr>
            <a:xfrm>
              <a:off x="2000060" y="3252700"/>
              <a:ext cx="352509" cy="352601"/>
            </a:xfrm>
            <a:prstGeom prst="ellipse">
              <a:avLst/>
            </a:pr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 dirty="0">
                <a:latin typeface="+mn-lt"/>
              </a:endParaRPr>
            </a:p>
          </p:txBody>
        </p:sp>
        <p:sp>
          <p:nvSpPr>
            <p:cNvPr id="10" name="Shape 3480">
              <a:extLst>
                <a:ext uri="{FF2B5EF4-FFF2-40B4-BE49-F238E27FC236}">
                  <a16:creationId xmlns:a16="http://schemas.microsoft.com/office/drawing/2014/main" id="{37994559-D769-4273-967B-70777FF48BB9}"/>
                </a:ext>
              </a:extLst>
            </p:cNvPr>
            <p:cNvSpPr/>
            <p:nvPr/>
          </p:nvSpPr>
          <p:spPr>
            <a:xfrm>
              <a:off x="7262593" y="3094934"/>
              <a:ext cx="667957" cy="668132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 dirty="0">
                <a:latin typeface="+mn-lt"/>
              </a:endParaRPr>
            </a:p>
          </p:txBody>
        </p:sp>
        <p:sp>
          <p:nvSpPr>
            <p:cNvPr id="11" name="Shape 3481">
              <a:extLst>
                <a:ext uri="{FF2B5EF4-FFF2-40B4-BE49-F238E27FC236}">
                  <a16:creationId xmlns:a16="http://schemas.microsoft.com/office/drawing/2014/main" id="{2C23C0A1-9BF8-43C2-836A-FF3B445F2309}"/>
                </a:ext>
              </a:extLst>
            </p:cNvPr>
            <p:cNvSpPr/>
            <p:nvPr/>
          </p:nvSpPr>
          <p:spPr>
            <a:xfrm>
              <a:off x="8642557" y="3094934"/>
              <a:ext cx="667957" cy="668132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 dirty="0">
                <a:latin typeface="+mn-lt"/>
              </a:endParaRPr>
            </a:p>
          </p:txBody>
        </p:sp>
        <p:sp>
          <p:nvSpPr>
            <p:cNvPr id="12" name="Shape 3482">
              <a:extLst>
                <a:ext uri="{FF2B5EF4-FFF2-40B4-BE49-F238E27FC236}">
                  <a16:creationId xmlns:a16="http://schemas.microsoft.com/office/drawing/2014/main" id="{1C508154-A3FD-422A-8C5F-BF1F0DBDA38E}"/>
                </a:ext>
              </a:extLst>
            </p:cNvPr>
            <p:cNvSpPr/>
            <p:nvPr/>
          </p:nvSpPr>
          <p:spPr>
            <a:xfrm>
              <a:off x="9109258" y="3198160"/>
              <a:ext cx="461557" cy="461678"/>
            </a:xfrm>
            <a:prstGeom prst="ellipse">
              <a:avLst/>
            </a:prstGeom>
            <a:solidFill>
              <a:schemeClr val="accent5">
                <a:alpha val="89803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 dirty="0">
                <a:latin typeface="+mn-lt"/>
              </a:endParaRPr>
            </a:p>
          </p:txBody>
        </p:sp>
        <p:sp>
          <p:nvSpPr>
            <p:cNvPr id="13" name="Shape 3483">
              <a:extLst>
                <a:ext uri="{FF2B5EF4-FFF2-40B4-BE49-F238E27FC236}">
                  <a16:creationId xmlns:a16="http://schemas.microsoft.com/office/drawing/2014/main" id="{7121A97E-2BDF-4ED1-821A-B73C09D10966}"/>
                </a:ext>
              </a:extLst>
            </p:cNvPr>
            <p:cNvSpPr/>
            <p:nvPr/>
          </p:nvSpPr>
          <p:spPr>
            <a:xfrm>
              <a:off x="9836260" y="3266650"/>
              <a:ext cx="324614" cy="324700"/>
            </a:xfrm>
            <a:prstGeom prst="ellipse">
              <a:avLst/>
            </a:prstGeom>
            <a:solidFill>
              <a:schemeClr val="accent5">
                <a:alpha val="89803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 dirty="0">
                <a:latin typeface="+mn-lt"/>
              </a:endParaRPr>
            </a:p>
          </p:txBody>
        </p:sp>
        <p:sp>
          <p:nvSpPr>
            <p:cNvPr id="14" name="Shape 3469">
              <a:extLst>
                <a:ext uri="{FF2B5EF4-FFF2-40B4-BE49-F238E27FC236}">
                  <a16:creationId xmlns:a16="http://schemas.microsoft.com/office/drawing/2014/main" id="{7D6B6914-A564-4B62-8EC9-85BE552914A6}"/>
                </a:ext>
              </a:extLst>
            </p:cNvPr>
            <p:cNvSpPr/>
            <p:nvPr/>
          </p:nvSpPr>
          <p:spPr>
            <a:xfrm>
              <a:off x="5411891" y="2746297"/>
              <a:ext cx="1365045" cy="1365404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 dirty="0">
                <a:latin typeface="+mn-lt"/>
              </a:endParaRPr>
            </a:p>
          </p:txBody>
        </p:sp>
        <p:sp>
          <p:nvSpPr>
            <p:cNvPr id="15" name="Shape 3470">
              <a:extLst>
                <a:ext uri="{FF2B5EF4-FFF2-40B4-BE49-F238E27FC236}">
                  <a16:creationId xmlns:a16="http://schemas.microsoft.com/office/drawing/2014/main" id="{F69B05E7-411E-4B8B-9904-B781B4625AE3}"/>
                </a:ext>
              </a:extLst>
            </p:cNvPr>
            <p:cNvSpPr/>
            <p:nvPr/>
          </p:nvSpPr>
          <p:spPr>
            <a:xfrm>
              <a:off x="3345013" y="2871593"/>
              <a:ext cx="1114520" cy="111481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 dirty="0">
                <a:latin typeface="+mn-lt"/>
              </a:endParaRPr>
            </a:p>
          </p:txBody>
        </p:sp>
        <p:sp>
          <p:nvSpPr>
            <p:cNvPr id="16" name="Shape 3471">
              <a:extLst>
                <a:ext uri="{FF2B5EF4-FFF2-40B4-BE49-F238E27FC236}">
                  <a16:creationId xmlns:a16="http://schemas.microsoft.com/office/drawing/2014/main" id="{C88FBC0C-31E2-4153-97AC-12DDC9299C2D}"/>
                </a:ext>
              </a:extLst>
            </p:cNvPr>
            <p:cNvSpPr/>
            <p:nvPr/>
          </p:nvSpPr>
          <p:spPr>
            <a:xfrm>
              <a:off x="2151313" y="3094934"/>
              <a:ext cx="667957" cy="668132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 dirty="0">
                <a:latin typeface="+mn-lt"/>
              </a:endParaRPr>
            </a:p>
          </p:txBody>
        </p:sp>
        <p:sp>
          <p:nvSpPr>
            <p:cNvPr id="17" name="Shape 3472">
              <a:extLst>
                <a:ext uri="{FF2B5EF4-FFF2-40B4-BE49-F238E27FC236}">
                  <a16:creationId xmlns:a16="http://schemas.microsoft.com/office/drawing/2014/main" id="{6E44F973-5B5D-4FBB-99CB-79EFA618C9BA}"/>
                </a:ext>
              </a:extLst>
            </p:cNvPr>
            <p:cNvSpPr/>
            <p:nvPr/>
          </p:nvSpPr>
          <p:spPr>
            <a:xfrm>
              <a:off x="7729293" y="2871593"/>
              <a:ext cx="1114520" cy="111481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 dirty="0">
                <a:latin typeface="+mn-lt"/>
              </a:endParaRPr>
            </a:p>
          </p:txBody>
        </p:sp>
        <p:sp>
          <p:nvSpPr>
            <p:cNvPr id="18" name="Shape 3473">
              <a:extLst>
                <a:ext uri="{FF2B5EF4-FFF2-40B4-BE49-F238E27FC236}">
                  <a16:creationId xmlns:a16="http://schemas.microsoft.com/office/drawing/2014/main" id="{33A2C8B5-80EF-49AD-8A9C-CB61F333A2BE}"/>
                </a:ext>
              </a:extLst>
            </p:cNvPr>
            <p:cNvSpPr/>
            <p:nvPr/>
          </p:nvSpPr>
          <p:spPr>
            <a:xfrm>
              <a:off x="9369558" y="3094934"/>
              <a:ext cx="667957" cy="668132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 dirty="0">
                <a:latin typeface="+mn-lt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75B3EB-5A89-43F9-8A31-1AC47FA0F668}"/>
                </a:ext>
              </a:extLst>
            </p:cNvPr>
            <p:cNvSpPr/>
            <p:nvPr/>
          </p:nvSpPr>
          <p:spPr>
            <a:xfrm>
              <a:off x="2306764" y="1797162"/>
              <a:ext cx="357188" cy="3571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01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9C30C41-34BA-430E-BB05-153A9F40682B}"/>
                </a:ext>
              </a:extLst>
            </p:cNvPr>
            <p:cNvSpPr/>
            <p:nvPr/>
          </p:nvSpPr>
          <p:spPr>
            <a:xfrm>
              <a:off x="3723678" y="4707113"/>
              <a:ext cx="357188" cy="3571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02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378C209-5306-4245-80F5-9C10D2B18943}"/>
                </a:ext>
              </a:extLst>
            </p:cNvPr>
            <p:cNvSpPr/>
            <p:nvPr/>
          </p:nvSpPr>
          <p:spPr>
            <a:xfrm>
              <a:off x="8107958" y="4707113"/>
              <a:ext cx="357188" cy="3571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accent6"/>
                  </a:solidFill>
                </a:rPr>
                <a:t>04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4C10E2-A1B2-4AE5-B39A-D58E7DD9E05C}"/>
                </a:ext>
              </a:extLst>
            </p:cNvPr>
            <p:cNvSpPr/>
            <p:nvPr/>
          </p:nvSpPr>
          <p:spPr>
            <a:xfrm>
              <a:off x="9524941" y="1797162"/>
              <a:ext cx="357188" cy="3571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accent5"/>
                  </a:solidFill>
                </a:rPr>
                <a:t>05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848ED3-1E50-49FB-9381-C789483A176B}"/>
                </a:ext>
              </a:extLst>
            </p:cNvPr>
            <p:cNvCxnSpPr>
              <a:cxnSpLocks/>
              <a:stCxn id="19" idx="4"/>
              <a:endCxn id="16" idx="0"/>
            </p:cNvCxnSpPr>
            <p:nvPr/>
          </p:nvCxnSpPr>
          <p:spPr>
            <a:xfrm flipH="1">
              <a:off x="2485292" y="2154350"/>
              <a:ext cx="67" cy="9405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A7F78F-B1D5-4335-8806-C31B624463F7}"/>
                </a:ext>
              </a:extLst>
            </p:cNvPr>
            <p:cNvCxnSpPr>
              <a:cxnSpLocks/>
              <a:stCxn id="20" idx="0"/>
              <a:endCxn id="15" idx="4"/>
            </p:cNvCxnSpPr>
            <p:nvPr/>
          </p:nvCxnSpPr>
          <p:spPr>
            <a:xfrm flipV="1">
              <a:off x="3902273" y="3986405"/>
              <a:ext cx="1" cy="7207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5C00B6B-DF96-4E5F-A77D-603624B2FC4C}"/>
                </a:ext>
              </a:extLst>
            </p:cNvPr>
            <p:cNvCxnSpPr>
              <a:cxnSpLocks/>
              <a:stCxn id="22" idx="0"/>
              <a:endCxn id="17" idx="4"/>
            </p:cNvCxnSpPr>
            <p:nvPr/>
          </p:nvCxnSpPr>
          <p:spPr>
            <a:xfrm flipV="1">
              <a:off x="8286553" y="3986405"/>
              <a:ext cx="1" cy="720708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5D4181-53AE-4026-AABA-E7A88D8E7BCD}"/>
                </a:ext>
              </a:extLst>
            </p:cNvPr>
            <p:cNvCxnSpPr>
              <a:stCxn id="23" idx="4"/>
              <a:endCxn id="18" idx="0"/>
            </p:cNvCxnSpPr>
            <p:nvPr/>
          </p:nvCxnSpPr>
          <p:spPr>
            <a:xfrm>
              <a:off x="9703536" y="2154350"/>
              <a:ext cx="1" cy="940584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A9906F5-FAEA-4436-BD91-E1D4EF776D18}"/>
                </a:ext>
              </a:extLst>
            </p:cNvPr>
            <p:cNvSpPr txBox="1"/>
            <p:nvPr/>
          </p:nvSpPr>
          <p:spPr>
            <a:xfrm>
              <a:off x="1755087" y="4254938"/>
              <a:ext cx="1523246" cy="37041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950" b="1" cap="all" dirty="0">
                  <a:solidFill>
                    <a:schemeClr val="accent1"/>
                  </a:solidFill>
                </a:rPr>
                <a:t>Digital Ocean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503C936-BCC7-4EA9-B03D-D071A2E1093D}"/>
                </a:ext>
              </a:extLst>
            </p:cNvPr>
            <p:cNvSpPr txBox="1"/>
            <p:nvPr/>
          </p:nvSpPr>
          <p:spPr>
            <a:xfrm>
              <a:off x="5228881" y="5364016"/>
              <a:ext cx="1727019" cy="37041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950" b="1" cap="all" dirty="0" err="1">
                  <a:solidFill>
                    <a:schemeClr val="accent3">
                      <a:lumMod val="75000"/>
                    </a:schemeClr>
                  </a:solidFill>
                </a:rPr>
                <a:t>Jupyterbin</a:t>
              </a:r>
              <a:endParaRPr lang="en-US" sz="1950" b="1" cap="all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6B62DD-33CA-455C-9982-AF3898A8E798}"/>
                </a:ext>
              </a:extLst>
            </p:cNvPr>
            <p:cNvSpPr txBox="1"/>
            <p:nvPr/>
          </p:nvSpPr>
          <p:spPr>
            <a:xfrm>
              <a:off x="8948222" y="4270308"/>
              <a:ext cx="1523247" cy="37041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950" b="1" cap="all" dirty="0" err="1">
                  <a:solidFill>
                    <a:schemeClr val="accent5"/>
                  </a:solidFill>
                </a:rPr>
                <a:t>JupyterLab</a:t>
              </a:r>
              <a:endParaRPr lang="en-US" sz="1950" b="1" cap="all" dirty="0">
                <a:solidFill>
                  <a:schemeClr val="accent5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B2D6EC-AC8D-4B2D-9482-8612DE9C8E8F}"/>
                </a:ext>
              </a:extLst>
            </p:cNvPr>
            <p:cNvSpPr txBox="1"/>
            <p:nvPr/>
          </p:nvSpPr>
          <p:spPr>
            <a:xfrm>
              <a:off x="2950823" y="2469192"/>
              <a:ext cx="1902897" cy="37041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950" b="1" cap="all" dirty="0">
                  <a:solidFill>
                    <a:schemeClr val="accent2"/>
                  </a:solidFill>
                </a:rPr>
                <a:t>Docker/Kubernetes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F93677C-C610-4AE4-888D-032E6DAD14DE}"/>
                </a:ext>
              </a:extLst>
            </p:cNvPr>
            <p:cNvSpPr txBox="1"/>
            <p:nvPr/>
          </p:nvSpPr>
          <p:spPr>
            <a:xfrm>
              <a:off x="7410106" y="2322547"/>
              <a:ext cx="1724372" cy="37041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950" b="1" cap="all" dirty="0" err="1">
                  <a:solidFill>
                    <a:schemeClr val="accent6">
                      <a:lumMod val="75000"/>
                    </a:schemeClr>
                  </a:solidFill>
                </a:rPr>
                <a:t>JupyterHub</a:t>
              </a:r>
              <a:endParaRPr lang="en-US" sz="1950" b="1" cap="all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" name="Shape 3478">
              <a:extLst>
                <a:ext uri="{FF2B5EF4-FFF2-40B4-BE49-F238E27FC236}">
                  <a16:creationId xmlns:a16="http://schemas.microsoft.com/office/drawing/2014/main" id="{F8C7D507-C025-4731-9831-0B0F68A91DC2}"/>
                </a:ext>
              </a:extLst>
            </p:cNvPr>
            <p:cNvSpPr/>
            <p:nvPr/>
          </p:nvSpPr>
          <p:spPr>
            <a:xfrm>
              <a:off x="2618013" y="3198160"/>
              <a:ext cx="461557" cy="461678"/>
            </a:xfrm>
            <a:prstGeom prst="ellipse">
              <a:avLst/>
            </a:prstGeom>
            <a:solidFill>
              <a:schemeClr val="accent1">
                <a:alpha val="89803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sz="1050" dirty="0">
                <a:latin typeface="+mn-lt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5F28AC2-B25C-4692-8E9D-7DDA60615F5D}"/>
              </a:ext>
            </a:extLst>
          </p:cNvPr>
          <p:cNvSpPr txBox="1"/>
          <p:nvPr/>
        </p:nvSpPr>
        <p:spPr>
          <a:xfrm>
            <a:off x="17581" y="193431"/>
            <a:ext cx="719779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libri Light (Heading)"/>
              </a:rPr>
              <a:t>Solution Design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1BBD531A-E4D6-4136-81AD-0B76C27687B6}"/>
              </a:ext>
            </a:extLst>
          </p:cNvPr>
          <p:cNvCxnSpPr>
            <a:cxnSpLocks/>
          </p:cNvCxnSpPr>
          <p:nvPr/>
        </p:nvCxnSpPr>
        <p:spPr>
          <a:xfrm>
            <a:off x="1468985" y="5418143"/>
            <a:ext cx="9213060" cy="1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E7AB6C8-4A33-4776-93D4-35398D0852E0}"/>
              </a:ext>
            </a:extLst>
          </p:cNvPr>
          <p:cNvGrpSpPr/>
          <p:nvPr/>
        </p:nvGrpSpPr>
        <p:grpSpPr>
          <a:xfrm>
            <a:off x="11649456" y="3136392"/>
            <a:ext cx="367598" cy="661538"/>
            <a:chOff x="11636003" y="3096125"/>
            <a:chExt cx="367598" cy="66153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C2D5883-BD45-48BA-8158-CA83FAD6AF88}"/>
                </a:ext>
              </a:extLst>
            </p:cNvPr>
            <p:cNvSpPr/>
            <p:nvPr/>
          </p:nvSpPr>
          <p:spPr>
            <a:xfrm>
              <a:off x="11636003" y="3242903"/>
              <a:ext cx="367598" cy="37219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C7448F9-5F6A-440F-B4A8-455E5F4DA688}"/>
                </a:ext>
              </a:extLst>
            </p:cNvPr>
            <p:cNvSpPr/>
            <p:nvPr/>
          </p:nvSpPr>
          <p:spPr>
            <a:xfrm>
              <a:off x="11778656" y="3096125"/>
              <a:ext cx="73743" cy="7406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8A87013-FBD5-41BB-B153-F177CC144BDE}"/>
                </a:ext>
              </a:extLst>
            </p:cNvPr>
            <p:cNvSpPr/>
            <p:nvPr/>
          </p:nvSpPr>
          <p:spPr>
            <a:xfrm>
              <a:off x="11776198" y="3683602"/>
              <a:ext cx="73743" cy="7406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C2CE12A-BA70-40FC-8A0A-D1B7D7051E39}"/>
              </a:ext>
            </a:extLst>
          </p:cNvPr>
          <p:cNvCxnSpPr>
            <a:cxnSpLocks/>
          </p:cNvCxnSpPr>
          <p:nvPr/>
        </p:nvCxnSpPr>
        <p:spPr>
          <a:xfrm flipV="1">
            <a:off x="208386" y="768222"/>
            <a:ext cx="96129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Graphic 28" descr="Briefcase">
            <a:extLst>
              <a:ext uri="{FF2B5EF4-FFF2-40B4-BE49-F238E27FC236}">
                <a16:creationId xmlns:a16="http://schemas.microsoft.com/office/drawing/2014/main" id="{A0C99872-59FF-43ED-8F68-71404A799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5620" y="2935187"/>
            <a:ext cx="914400" cy="914400"/>
          </a:xfrm>
          <a:prstGeom prst="rect">
            <a:avLst/>
          </a:prstGeom>
        </p:spPr>
      </p:pic>
      <p:pic>
        <p:nvPicPr>
          <p:cNvPr id="31" name="Graphic 30" descr="User network">
            <a:extLst>
              <a:ext uri="{FF2B5EF4-FFF2-40B4-BE49-F238E27FC236}">
                <a16:creationId xmlns:a16="http://schemas.microsoft.com/office/drawing/2014/main" id="{D9B2F9B8-8D4D-4D2F-82B8-916D923FD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2090" y="2975279"/>
            <a:ext cx="914400" cy="914400"/>
          </a:xfrm>
          <a:prstGeom prst="rect">
            <a:avLst/>
          </a:prstGeom>
        </p:spPr>
      </p:pic>
      <p:pic>
        <p:nvPicPr>
          <p:cNvPr id="33" name="Graphic 32" descr="Fishbowl">
            <a:extLst>
              <a:ext uri="{FF2B5EF4-FFF2-40B4-BE49-F238E27FC236}">
                <a16:creationId xmlns:a16="http://schemas.microsoft.com/office/drawing/2014/main" id="{FFE064B9-8685-4D12-B196-A3A4E29303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6141" y="3176461"/>
            <a:ext cx="565688" cy="565688"/>
          </a:xfrm>
          <a:prstGeom prst="rect">
            <a:avLst/>
          </a:prstGeom>
        </p:spPr>
      </p:pic>
      <p:pic>
        <p:nvPicPr>
          <p:cNvPr id="37" name="Graphic 36" descr="Flask">
            <a:extLst>
              <a:ext uri="{FF2B5EF4-FFF2-40B4-BE49-F238E27FC236}">
                <a16:creationId xmlns:a16="http://schemas.microsoft.com/office/drawing/2014/main" id="{06D5520B-6ED8-4A95-85AD-90C742B167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314" y="3088787"/>
            <a:ext cx="607200" cy="607200"/>
          </a:xfrm>
          <a:prstGeom prst="rect">
            <a:avLst/>
          </a:prstGeom>
        </p:spPr>
      </p:pic>
      <p:pic>
        <p:nvPicPr>
          <p:cNvPr id="41" name="Graphic 40" descr="Planet">
            <a:extLst>
              <a:ext uri="{FF2B5EF4-FFF2-40B4-BE49-F238E27FC236}">
                <a16:creationId xmlns:a16="http://schemas.microsoft.com/office/drawing/2014/main" id="{E72FA2CF-31A5-4235-BA8C-B1C00CD29B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61516" y="2789584"/>
            <a:ext cx="1278832" cy="1278832"/>
          </a:xfrm>
          <a:prstGeom prst="rect">
            <a:avLst/>
          </a:prstGeom>
        </p:spPr>
      </p:pic>
      <p:pic>
        <p:nvPicPr>
          <p:cNvPr id="54" name="Picture 2" descr="https://org.coloradomesa.edu/~amsmith2/Jupyterlogo.png">
            <a:extLst>
              <a:ext uri="{FF2B5EF4-FFF2-40B4-BE49-F238E27FC236}">
                <a16:creationId xmlns:a16="http://schemas.microsoft.com/office/drawing/2014/main" id="{73BD601A-DC56-4A3D-814E-01D333E94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190" b="89869" l="10000" r="90000">
                        <a14:foregroundMark x1="37071" y1="17974" x2="37071" y2="17974"/>
                        <a14:foregroundMark x1="63131" y1="7190" x2="63131" y2="7190"/>
                        <a14:foregroundMark x1="21010" y1="64706" x2="21010" y2="64706"/>
                        <a14:foregroundMark x1="24040" y1="64052" x2="24040" y2="64052"/>
                        <a14:foregroundMark x1="31616" y1="71242" x2="31616" y2="71242"/>
                        <a14:foregroundMark x1="41414" y1="74510" x2="41414" y2="74510"/>
                        <a14:foregroundMark x1="47374" y1="56536" x2="47374" y2="56536"/>
                        <a14:foregroundMark x1="51414" y1="63399" x2="51414" y2="63399"/>
                        <a14:foregroundMark x1="57879" y1="63072" x2="57879" y2="63072"/>
                        <a14:foregroundMark x1="62727" y1="60131" x2="62727" y2="60131"/>
                        <a14:foregroundMark x1="69293" y1="62418" x2="69293" y2="62418"/>
                        <a14:foregroundMark x1="72222" y1="64052" x2="72222" y2="64052"/>
                        <a14:foregroundMark x1="68889" y1="55229" x2="68889" y2="55229"/>
                        <a14:backgroundMark x1="41212" y1="70588" x2="41212" y2="70588"/>
                        <a14:backgroundMark x1="41313" y1="70588" x2="41313" y2="70588"/>
                        <a14:backgroundMark x1="41212" y1="69608" x2="41515" y2="69608"/>
                        <a14:backgroundMark x1="47778" y1="57516" x2="47778" y2="55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670" y="6169501"/>
            <a:ext cx="2160247" cy="66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66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2580C05-7EAF-43A3-8BE4-B24B2704F6E4}"/>
              </a:ext>
            </a:extLst>
          </p:cNvPr>
          <p:cNvGrpSpPr/>
          <p:nvPr/>
        </p:nvGrpSpPr>
        <p:grpSpPr>
          <a:xfrm>
            <a:off x="11649456" y="3136392"/>
            <a:ext cx="367598" cy="661538"/>
            <a:chOff x="11636003" y="3096125"/>
            <a:chExt cx="367598" cy="66153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2B2A681-8B97-42B7-B864-E50A9524C368}"/>
                </a:ext>
              </a:extLst>
            </p:cNvPr>
            <p:cNvSpPr/>
            <p:nvPr/>
          </p:nvSpPr>
          <p:spPr>
            <a:xfrm>
              <a:off x="11636003" y="3242903"/>
              <a:ext cx="367598" cy="37219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0209860-DCE4-49FE-A9AE-53168841AB6B}"/>
                </a:ext>
              </a:extLst>
            </p:cNvPr>
            <p:cNvSpPr/>
            <p:nvPr/>
          </p:nvSpPr>
          <p:spPr>
            <a:xfrm>
              <a:off x="11778656" y="3096125"/>
              <a:ext cx="73743" cy="7406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E07BD3-473F-497C-ADC6-4287B338462A}"/>
                </a:ext>
              </a:extLst>
            </p:cNvPr>
            <p:cNvSpPr/>
            <p:nvPr/>
          </p:nvSpPr>
          <p:spPr>
            <a:xfrm>
              <a:off x="11776198" y="3683602"/>
              <a:ext cx="73743" cy="7406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Parallelogram 5">
            <a:extLst>
              <a:ext uri="{FF2B5EF4-FFF2-40B4-BE49-F238E27FC236}">
                <a16:creationId xmlns:a16="http://schemas.microsoft.com/office/drawing/2014/main" id="{D89700DC-0A3A-407D-B0A8-01A440BE03D7}"/>
              </a:ext>
            </a:extLst>
          </p:cNvPr>
          <p:cNvSpPr/>
          <p:nvPr/>
        </p:nvSpPr>
        <p:spPr>
          <a:xfrm>
            <a:off x="1211856" y="4175393"/>
            <a:ext cx="3793177" cy="1032063"/>
          </a:xfrm>
          <a:prstGeom prst="parallelogram">
            <a:avLst/>
          </a:prstGeom>
          <a:solidFill>
            <a:srgbClr val="42BAF0"/>
          </a:solidFill>
          <a:ln>
            <a:solidFill>
              <a:srgbClr val="42BAF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Testing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28E8B7D3-F9F9-47F1-B0CF-BB08B486AF1B}"/>
              </a:ext>
            </a:extLst>
          </p:cNvPr>
          <p:cNvSpPr/>
          <p:nvPr/>
        </p:nvSpPr>
        <p:spPr>
          <a:xfrm>
            <a:off x="4525811" y="4175393"/>
            <a:ext cx="3257618" cy="2572439"/>
          </a:xfrm>
          <a:prstGeom prst="parallelogram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+mj-lt"/>
            </a:endParaRPr>
          </a:p>
          <a:p>
            <a:pPr algn="ctr"/>
            <a:r>
              <a:rPr lang="en-US" b="1" dirty="0">
                <a:latin typeface="+mj-lt"/>
              </a:rPr>
              <a:t>Scalability</a:t>
            </a:r>
            <a:endParaRPr lang="en-US" dirty="0">
              <a:latin typeface="+mj-lt"/>
            </a:endParaRPr>
          </a:p>
          <a:p>
            <a:pPr algn="ctr"/>
            <a:r>
              <a:rPr lang="en-US" sz="1600" dirty="0">
                <a:latin typeface="+mj-lt"/>
              </a:rPr>
              <a:t>Tested up to 15 simultaneous users locally &amp; in the cloud, plenty of room to scale</a:t>
            </a: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B6DDBCA9-7253-4350-AC53-178D806ECBB9}"/>
              </a:ext>
            </a:extLst>
          </p:cNvPr>
          <p:cNvSpPr/>
          <p:nvPr/>
        </p:nvSpPr>
        <p:spPr>
          <a:xfrm rot="6138082">
            <a:off x="1248066" y="4475999"/>
            <a:ext cx="887653" cy="786155"/>
          </a:xfrm>
          <a:custGeom>
            <a:avLst/>
            <a:gdLst>
              <a:gd name="connsiteX0" fmla="*/ 0 w 1276632"/>
              <a:gd name="connsiteY0" fmla="*/ 896169 h 896169"/>
              <a:gd name="connsiteX1" fmla="*/ 0 w 1276632"/>
              <a:gd name="connsiteY1" fmla="*/ 0 h 896169"/>
              <a:gd name="connsiteX2" fmla="*/ 1276632 w 1276632"/>
              <a:gd name="connsiteY2" fmla="*/ 896169 h 896169"/>
              <a:gd name="connsiteX3" fmla="*/ 0 w 1276632"/>
              <a:gd name="connsiteY3" fmla="*/ 896169 h 896169"/>
              <a:gd name="connsiteX0" fmla="*/ 0 w 1294551"/>
              <a:gd name="connsiteY0" fmla="*/ 896169 h 896169"/>
              <a:gd name="connsiteX1" fmla="*/ 0 w 1294551"/>
              <a:gd name="connsiteY1" fmla="*/ 0 h 896169"/>
              <a:gd name="connsiteX2" fmla="*/ 1294551 w 1294551"/>
              <a:gd name="connsiteY2" fmla="*/ 892262 h 896169"/>
              <a:gd name="connsiteX3" fmla="*/ 0 w 1294551"/>
              <a:gd name="connsiteY3" fmla="*/ 896169 h 896169"/>
              <a:gd name="connsiteX0" fmla="*/ 215167 w 1294551"/>
              <a:gd name="connsiteY0" fmla="*/ 886792 h 892262"/>
              <a:gd name="connsiteX1" fmla="*/ 0 w 1294551"/>
              <a:gd name="connsiteY1" fmla="*/ 0 h 892262"/>
              <a:gd name="connsiteX2" fmla="*/ 1294551 w 1294551"/>
              <a:gd name="connsiteY2" fmla="*/ 892262 h 892262"/>
              <a:gd name="connsiteX3" fmla="*/ 215167 w 1294551"/>
              <a:gd name="connsiteY3" fmla="*/ 886792 h 892262"/>
              <a:gd name="connsiteX0" fmla="*/ 213492 w 1292876"/>
              <a:gd name="connsiteY0" fmla="*/ 879112 h 884582"/>
              <a:gd name="connsiteX1" fmla="*/ 0 w 1292876"/>
              <a:gd name="connsiteY1" fmla="*/ 0 h 884582"/>
              <a:gd name="connsiteX2" fmla="*/ 1292876 w 1292876"/>
              <a:gd name="connsiteY2" fmla="*/ 884582 h 884582"/>
              <a:gd name="connsiteX3" fmla="*/ 213492 w 1292876"/>
              <a:gd name="connsiteY3" fmla="*/ 879112 h 884582"/>
              <a:gd name="connsiteX0" fmla="*/ 213492 w 1280409"/>
              <a:gd name="connsiteY0" fmla="*/ 879112 h 879112"/>
              <a:gd name="connsiteX1" fmla="*/ 0 w 1280409"/>
              <a:gd name="connsiteY1" fmla="*/ 0 h 879112"/>
              <a:gd name="connsiteX2" fmla="*/ 1280409 w 1280409"/>
              <a:gd name="connsiteY2" fmla="*/ 876574 h 879112"/>
              <a:gd name="connsiteX3" fmla="*/ 213492 w 1280409"/>
              <a:gd name="connsiteY3" fmla="*/ 879112 h 879112"/>
              <a:gd name="connsiteX0" fmla="*/ 213492 w 934590"/>
              <a:gd name="connsiteY0" fmla="*/ 879112 h 961303"/>
              <a:gd name="connsiteX1" fmla="*/ 0 w 934590"/>
              <a:gd name="connsiteY1" fmla="*/ 0 h 961303"/>
              <a:gd name="connsiteX2" fmla="*/ 934590 w 934590"/>
              <a:gd name="connsiteY2" fmla="*/ 961303 h 961303"/>
              <a:gd name="connsiteX3" fmla="*/ 213492 w 934590"/>
              <a:gd name="connsiteY3" fmla="*/ 879112 h 961303"/>
              <a:gd name="connsiteX0" fmla="*/ 216484 w 934590"/>
              <a:gd name="connsiteY0" fmla="*/ 949512 h 961303"/>
              <a:gd name="connsiteX1" fmla="*/ 0 w 934590"/>
              <a:gd name="connsiteY1" fmla="*/ 0 h 961303"/>
              <a:gd name="connsiteX2" fmla="*/ 934590 w 934590"/>
              <a:gd name="connsiteY2" fmla="*/ 961303 h 961303"/>
              <a:gd name="connsiteX3" fmla="*/ 216484 w 934590"/>
              <a:gd name="connsiteY3" fmla="*/ 949512 h 961303"/>
              <a:gd name="connsiteX0" fmla="*/ 169086 w 887192"/>
              <a:gd name="connsiteY0" fmla="*/ 774499 h 786290"/>
              <a:gd name="connsiteX1" fmla="*/ 0 w 887192"/>
              <a:gd name="connsiteY1" fmla="*/ 0 h 786290"/>
              <a:gd name="connsiteX2" fmla="*/ 887192 w 887192"/>
              <a:gd name="connsiteY2" fmla="*/ 786290 h 786290"/>
              <a:gd name="connsiteX3" fmla="*/ 169086 w 887192"/>
              <a:gd name="connsiteY3" fmla="*/ 774499 h 78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7192" h="786290">
                <a:moveTo>
                  <a:pt x="169086" y="774499"/>
                </a:moveTo>
                <a:lnTo>
                  <a:pt x="0" y="0"/>
                </a:lnTo>
                <a:lnTo>
                  <a:pt x="887192" y="786290"/>
                </a:lnTo>
                <a:lnTo>
                  <a:pt x="169086" y="774499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99752AF9-775D-4A4A-AD36-80DD9C2DFF07}"/>
              </a:ext>
            </a:extLst>
          </p:cNvPr>
          <p:cNvSpPr/>
          <p:nvPr/>
        </p:nvSpPr>
        <p:spPr>
          <a:xfrm>
            <a:off x="-57003" y="3655363"/>
            <a:ext cx="2448512" cy="884589"/>
          </a:xfrm>
          <a:custGeom>
            <a:avLst/>
            <a:gdLst>
              <a:gd name="connsiteX0" fmla="*/ 0 w 2977403"/>
              <a:gd name="connsiteY0" fmla="*/ 854772 h 854772"/>
              <a:gd name="connsiteX1" fmla="*/ 231353 w 2977403"/>
              <a:gd name="connsiteY1" fmla="*/ 0 h 854772"/>
              <a:gd name="connsiteX2" fmla="*/ 2977403 w 2977403"/>
              <a:gd name="connsiteY2" fmla="*/ 0 h 854772"/>
              <a:gd name="connsiteX3" fmla="*/ 2746050 w 2977403"/>
              <a:gd name="connsiteY3" fmla="*/ 854772 h 854772"/>
              <a:gd name="connsiteX4" fmla="*/ 0 w 2977403"/>
              <a:gd name="connsiteY4" fmla="*/ 854772 h 854772"/>
              <a:gd name="connsiteX0" fmla="*/ 0 w 2977403"/>
              <a:gd name="connsiteY0" fmla="*/ 854772 h 854772"/>
              <a:gd name="connsiteX1" fmla="*/ 300927 w 2977403"/>
              <a:gd name="connsiteY1" fmla="*/ 9939 h 854772"/>
              <a:gd name="connsiteX2" fmla="*/ 2977403 w 2977403"/>
              <a:gd name="connsiteY2" fmla="*/ 0 h 854772"/>
              <a:gd name="connsiteX3" fmla="*/ 2746050 w 2977403"/>
              <a:gd name="connsiteY3" fmla="*/ 854772 h 854772"/>
              <a:gd name="connsiteX4" fmla="*/ 0 w 2977403"/>
              <a:gd name="connsiteY4" fmla="*/ 854772 h 854772"/>
              <a:gd name="connsiteX0" fmla="*/ 37003 w 2676476"/>
              <a:gd name="connsiteY0" fmla="*/ 884589 h 884589"/>
              <a:gd name="connsiteX1" fmla="*/ 0 w 2676476"/>
              <a:gd name="connsiteY1" fmla="*/ 9939 h 884589"/>
              <a:gd name="connsiteX2" fmla="*/ 2676476 w 2676476"/>
              <a:gd name="connsiteY2" fmla="*/ 0 h 884589"/>
              <a:gd name="connsiteX3" fmla="*/ 2445123 w 2676476"/>
              <a:gd name="connsiteY3" fmla="*/ 854772 h 884589"/>
              <a:gd name="connsiteX4" fmla="*/ 37003 w 2676476"/>
              <a:gd name="connsiteY4" fmla="*/ 884589 h 884589"/>
              <a:gd name="connsiteX0" fmla="*/ 0 w 2639473"/>
              <a:gd name="connsiteY0" fmla="*/ 884589 h 884589"/>
              <a:gd name="connsiteX1" fmla="*/ 8264 w 2639473"/>
              <a:gd name="connsiteY1" fmla="*/ 12957 h 884589"/>
              <a:gd name="connsiteX2" fmla="*/ 2639473 w 2639473"/>
              <a:gd name="connsiteY2" fmla="*/ 0 h 884589"/>
              <a:gd name="connsiteX3" fmla="*/ 2408120 w 2639473"/>
              <a:gd name="connsiteY3" fmla="*/ 854772 h 884589"/>
              <a:gd name="connsiteX4" fmla="*/ 0 w 2639473"/>
              <a:gd name="connsiteY4" fmla="*/ 884589 h 884589"/>
              <a:gd name="connsiteX0" fmla="*/ 4322 w 2643795"/>
              <a:gd name="connsiteY0" fmla="*/ 884589 h 884589"/>
              <a:gd name="connsiteX1" fmla="*/ 515 w 2643795"/>
              <a:gd name="connsiteY1" fmla="*/ 12957 h 884589"/>
              <a:gd name="connsiteX2" fmla="*/ 2643795 w 2643795"/>
              <a:gd name="connsiteY2" fmla="*/ 0 h 884589"/>
              <a:gd name="connsiteX3" fmla="*/ 2412442 w 2643795"/>
              <a:gd name="connsiteY3" fmla="*/ 854772 h 884589"/>
              <a:gd name="connsiteX4" fmla="*/ 4322 w 2643795"/>
              <a:gd name="connsiteY4" fmla="*/ 884589 h 88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3795" h="884589">
                <a:moveTo>
                  <a:pt x="4322" y="884589"/>
                </a:moveTo>
                <a:cubicBezTo>
                  <a:pt x="7077" y="594045"/>
                  <a:pt x="-2240" y="303501"/>
                  <a:pt x="515" y="12957"/>
                </a:cubicBezTo>
                <a:lnTo>
                  <a:pt x="2643795" y="0"/>
                </a:lnTo>
                <a:lnTo>
                  <a:pt x="2412442" y="854772"/>
                </a:lnTo>
                <a:lnTo>
                  <a:pt x="4322" y="884589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/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EB6BDB70-2083-4CB7-9041-4ADEF4421B5F}"/>
              </a:ext>
            </a:extLst>
          </p:cNvPr>
          <p:cNvSpPr/>
          <p:nvPr/>
        </p:nvSpPr>
        <p:spPr>
          <a:xfrm>
            <a:off x="7301719" y="4167251"/>
            <a:ext cx="3257618" cy="2572439"/>
          </a:xfrm>
          <a:prstGeom prst="parallelogram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j-lt"/>
            </a:endParaRPr>
          </a:p>
          <a:p>
            <a:pPr algn="ctr"/>
            <a:r>
              <a:rPr lang="en-US" b="1" dirty="0">
                <a:latin typeface="+mj-lt"/>
              </a:rPr>
              <a:t>Usability</a:t>
            </a:r>
          </a:p>
          <a:p>
            <a:pPr algn="ctr"/>
            <a:r>
              <a:rPr lang="en-US" sz="1600" dirty="0">
                <a:latin typeface="+mj-lt"/>
              </a:rPr>
              <a:t>Continually monitored functionality of kernels, git features, plugins and notebooks to ensure the operability with other components.</a:t>
            </a:r>
          </a:p>
        </p:txBody>
      </p:sp>
      <p:pic>
        <p:nvPicPr>
          <p:cNvPr id="41" name="Graphic 40" descr="Bullseye">
            <a:extLst>
              <a:ext uri="{FF2B5EF4-FFF2-40B4-BE49-F238E27FC236}">
                <a16:creationId xmlns:a16="http://schemas.microsoft.com/office/drawing/2014/main" id="{CE39E95D-65D3-4AD8-B8CA-B3F929EB7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0009" y="4194443"/>
            <a:ext cx="641037" cy="641037"/>
          </a:xfrm>
          <a:prstGeom prst="rect">
            <a:avLst/>
          </a:prstGeom>
        </p:spPr>
      </p:pic>
      <p:pic>
        <p:nvPicPr>
          <p:cNvPr id="46" name="Graphic 45" descr="Game controller">
            <a:extLst>
              <a:ext uri="{FF2B5EF4-FFF2-40B4-BE49-F238E27FC236}">
                <a16:creationId xmlns:a16="http://schemas.microsoft.com/office/drawing/2014/main" id="{E936C64B-5C19-4281-BD70-103ABE6C7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3990" y="3830279"/>
            <a:ext cx="492588" cy="492588"/>
          </a:xfrm>
          <a:prstGeom prst="rect">
            <a:avLst/>
          </a:prstGeom>
        </p:spPr>
      </p:pic>
      <p:pic>
        <p:nvPicPr>
          <p:cNvPr id="3" name="Graphic 2" descr="Bar graph with upward trend">
            <a:extLst>
              <a:ext uri="{FF2B5EF4-FFF2-40B4-BE49-F238E27FC236}">
                <a16:creationId xmlns:a16="http://schemas.microsoft.com/office/drawing/2014/main" id="{929BF0F3-883A-4F33-8911-902BB502A7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96695" y="4231429"/>
            <a:ext cx="675747" cy="675747"/>
          </a:xfrm>
          <a:prstGeom prst="rect">
            <a:avLst/>
          </a:prstGeom>
        </p:spPr>
      </p:pic>
      <p:pic>
        <p:nvPicPr>
          <p:cNvPr id="18" name="Picture 2" descr="https://org.coloradomesa.edu/~amsmith2/Jupyterlogo.png">
            <a:extLst>
              <a:ext uri="{FF2B5EF4-FFF2-40B4-BE49-F238E27FC236}">
                <a16:creationId xmlns:a16="http://schemas.microsoft.com/office/drawing/2014/main" id="{CAB6326C-5D60-4FE5-A749-C846CBD08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190" b="89869" l="10000" r="90000">
                        <a14:foregroundMark x1="37071" y1="17974" x2="37071" y2="17974"/>
                        <a14:foregroundMark x1="63131" y1="7190" x2="63131" y2="7190"/>
                        <a14:foregroundMark x1="21010" y1="64706" x2="21010" y2="64706"/>
                        <a14:foregroundMark x1="24040" y1="64052" x2="24040" y2="64052"/>
                        <a14:foregroundMark x1="31616" y1="71242" x2="31616" y2="71242"/>
                        <a14:foregroundMark x1="41414" y1="74510" x2="41414" y2="74510"/>
                        <a14:foregroundMark x1="47374" y1="56536" x2="47374" y2="56536"/>
                        <a14:foregroundMark x1="51414" y1="63399" x2="51414" y2="63399"/>
                        <a14:foregroundMark x1="57879" y1="63072" x2="57879" y2="63072"/>
                        <a14:foregroundMark x1="62727" y1="60131" x2="62727" y2="60131"/>
                        <a14:foregroundMark x1="69293" y1="62418" x2="69293" y2="62418"/>
                        <a14:foregroundMark x1="72222" y1="64052" x2="72222" y2="64052"/>
                        <a14:foregroundMark x1="68889" y1="55229" x2="68889" y2="55229"/>
                        <a14:backgroundMark x1="41212" y1="70588" x2="41212" y2="70588"/>
                        <a14:backgroundMark x1="41313" y1="70588" x2="41313" y2="70588"/>
                        <a14:backgroundMark x1="41212" y1="69608" x2="41515" y2="69608"/>
                        <a14:backgroundMark x1="47778" y1="57516" x2="47778" y2="55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41" y="-97436"/>
            <a:ext cx="2160247" cy="66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092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68000">
              <a:schemeClr val="bg1"/>
            </a:gs>
            <a:gs pos="100000">
              <a:schemeClr val="bg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CD43E7-94B7-4F2C-A824-4AD10B4EF0B9}"/>
              </a:ext>
            </a:extLst>
          </p:cNvPr>
          <p:cNvGrpSpPr/>
          <p:nvPr/>
        </p:nvGrpSpPr>
        <p:grpSpPr>
          <a:xfrm>
            <a:off x="438150" y="744995"/>
            <a:ext cx="10612692" cy="5911718"/>
            <a:chOff x="2875724" y="1629506"/>
            <a:chExt cx="12183267" cy="77137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FFD714-BF94-44E4-94DE-D823A1664EC6}"/>
                </a:ext>
              </a:extLst>
            </p:cNvPr>
            <p:cNvGrpSpPr/>
            <p:nvPr/>
          </p:nvGrpSpPr>
          <p:grpSpPr>
            <a:xfrm>
              <a:off x="6742123" y="7368805"/>
              <a:ext cx="5037043" cy="1974441"/>
              <a:chOff x="340731" y="4513403"/>
              <a:chExt cx="3063377" cy="175478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E6A63D-65FD-45AD-A409-9AA9927FF0B6}"/>
                  </a:ext>
                </a:extLst>
              </p:cNvPr>
              <p:cNvSpPr txBox="1"/>
              <p:nvPr/>
            </p:nvSpPr>
            <p:spPr>
              <a:xfrm>
                <a:off x="340731" y="4513403"/>
                <a:ext cx="2937088" cy="74952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3600" b="1" dirty="0">
                    <a:latin typeface="+mj-lt"/>
                  </a:rPr>
                  <a:t>Plugins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6677C6-01B9-459C-A8CF-CA313D6AF744}"/>
                  </a:ext>
                </a:extLst>
              </p:cNvPr>
              <p:cNvSpPr txBox="1"/>
              <p:nvPr/>
            </p:nvSpPr>
            <p:spPr>
              <a:xfrm>
                <a:off x="474815" y="5304514"/>
                <a:ext cx="2929293" cy="963676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 Light (Body)"/>
                  </a:rPr>
                  <a:t>Including working with Git, </a:t>
                </a:r>
                <a:r>
                  <a:rPr lang="en-US" sz="2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 Light (Body)"/>
                  </a:rPr>
                  <a:t>Github</a:t>
                </a:r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 Light (Body)"/>
                  </a:rPr>
                  <a:t>, </a:t>
                </a:r>
                <a:r>
                  <a:rPr lang="en-US" sz="2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 Light (Body)"/>
                  </a:rPr>
                  <a:t>Nbextensions</a:t>
                </a:r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 Light (Body)"/>
                  </a:rPr>
                  <a:t>, and kernels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90F1B5F-5342-488C-B560-D1CCF3BE5F81}"/>
                </a:ext>
              </a:extLst>
            </p:cNvPr>
            <p:cNvGrpSpPr/>
            <p:nvPr/>
          </p:nvGrpSpPr>
          <p:grpSpPr>
            <a:xfrm>
              <a:off x="10822290" y="2802045"/>
              <a:ext cx="4236701" cy="2931579"/>
              <a:chOff x="8275290" y="1865301"/>
              <a:chExt cx="3765375" cy="260544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F342F6-40B7-492F-89D1-F2313699C56E}"/>
                  </a:ext>
                </a:extLst>
              </p:cNvPr>
              <p:cNvSpPr txBox="1"/>
              <p:nvPr/>
            </p:nvSpPr>
            <p:spPr>
              <a:xfrm>
                <a:off x="8275290" y="1865301"/>
                <a:ext cx="3765375" cy="74952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:r>
                  <a:rPr lang="en-US" sz="3600" b="1" dirty="0">
                    <a:latin typeface="Calibri Light (Heading)"/>
                  </a:rPr>
                  <a:t>Lab vs. Hub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C9C128-35F2-4C03-B284-B6C957A28B81}"/>
                  </a:ext>
                </a:extLst>
              </p:cNvPr>
              <p:cNvSpPr txBox="1"/>
              <p:nvPr/>
            </p:nvSpPr>
            <p:spPr>
              <a:xfrm>
                <a:off x="8689433" y="2650470"/>
                <a:ext cx="2937088" cy="1820277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 Light (Body)"/>
                  </a:rPr>
                  <a:t>Each choice had different GUI styles, supported plugins and ease of use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A527E18-B531-4B33-A599-218E5219F745}"/>
                </a:ext>
              </a:extLst>
            </p:cNvPr>
            <p:cNvGrpSpPr/>
            <p:nvPr/>
          </p:nvGrpSpPr>
          <p:grpSpPr>
            <a:xfrm>
              <a:off x="2875724" y="2795871"/>
              <a:ext cx="3853580" cy="2950406"/>
              <a:chOff x="-154853" y="3020845"/>
              <a:chExt cx="3424877" cy="262217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9BDF55-3321-45DE-92E0-8B80892D9120}"/>
                  </a:ext>
                </a:extLst>
              </p:cNvPr>
              <p:cNvSpPr txBox="1"/>
              <p:nvPr/>
            </p:nvSpPr>
            <p:spPr>
              <a:xfrm>
                <a:off x="-154853" y="3020845"/>
                <a:ext cx="3424877" cy="749526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pPr algn="r"/>
                <a:r>
                  <a:rPr lang="en-US" sz="3600" b="1" dirty="0">
                    <a:latin typeface="Calibri Light (Heading)"/>
                  </a:rPr>
                  <a:t>Cloud Technology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B5EDFD-FFB0-4879-9D70-FFC3C673F885}"/>
                  </a:ext>
                </a:extLst>
              </p:cNvPr>
              <p:cNvSpPr txBox="1"/>
              <p:nvPr/>
            </p:nvSpPr>
            <p:spPr>
              <a:xfrm>
                <a:off x="97294" y="3822746"/>
                <a:ext cx="2929293" cy="1820276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 Light (Body)"/>
                  </a:rPr>
                  <a:t>AWS, Google Cloud and Digital Ocean were all explored as cloud providers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73561D3-D5BB-435E-85EE-3DC37D8E9C6E}"/>
                </a:ext>
              </a:extLst>
            </p:cNvPr>
            <p:cNvGrpSpPr/>
            <p:nvPr/>
          </p:nvGrpSpPr>
          <p:grpSpPr>
            <a:xfrm>
              <a:off x="5901303" y="1629506"/>
              <a:ext cx="6485397" cy="5638922"/>
              <a:chOff x="4432301" y="1631950"/>
              <a:chExt cx="3235325" cy="2813050"/>
            </a:xfrm>
          </p:grpSpPr>
          <p:sp>
            <p:nvSpPr>
              <p:cNvPr id="10" name="Freeform 32">
                <a:extLst>
                  <a:ext uri="{FF2B5EF4-FFF2-40B4-BE49-F238E27FC236}">
                    <a16:creationId xmlns:a16="http://schemas.microsoft.com/office/drawing/2014/main" id="{FF897A05-2848-4D12-8E7B-3F23DAB3B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2301" y="1631950"/>
                <a:ext cx="2339975" cy="2813050"/>
              </a:xfrm>
              <a:custGeom>
                <a:avLst/>
                <a:gdLst>
                  <a:gd name="T0" fmla="*/ 1016 w 1474"/>
                  <a:gd name="T1" fmla="*/ 652 h 1772"/>
                  <a:gd name="T2" fmla="*/ 1474 w 1474"/>
                  <a:gd name="T3" fmla="*/ 1441 h 1772"/>
                  <a:gd name="T4" fmla="*/ 1015 w 1474"/>
                  <a:gd name="T5" fmla="*/ 0 h 1772"/>
                  <a:gd name="T6" fmla="*/ 0 w 1474"/>
                  <a:gd name="T7" fmla="*/ 1772 h 1772"/>
                  <a:gd name="T8" fmla="*/ 1016 w 1474"/>
                  <a:gd name="T9" fmla="*/ 652 h 1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4" h="1772">
                    <a:moveTo>
                      <a:pt x="1016" y="652"/>
                    </a:moveTo>
                    <a:lnTo>
                      <a:pt x="1474" y="1441"/>
                    </a:lnTo>
                    <a:lnTo>
                      <a:pt x="1015" y="0"/>
                    </a:lnTo>
                    <a:lnTo>
                      <a:pt x="0" y="1772"/>
                    </a:lnTo>
                    <a:lnTo>
                      <a:pt x="1016" y="652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68000">
                    <a:schemeClr val="accent5"/>
                  </a:gs>
                  <a:gs pos="100000">
                    <a:schemeClr val="accent6">
                      <a:lumMod val="50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n>
                <a:noFill/>
              </a:ln>
              <a:effectLst>
                <a:outerShdw blurRad="88900" dir="5400000" algn="ctr" rotWithShape="0">
                  <a:srgbClr val="000000"/>
                </a:outerShdw>
                <a:softEdge rad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2886" tIns="51443" rIns="102886" bIns="5144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25" dirty="0"/>
              </a:p>
            </p:txBody>
          </p:sp>
          <p:sp>
            <p:nvSpPr>
              <p:cNvPr id="11" name="Freeform 33">
                <a:extLst>
                  <a:ext uri="{FF2B5EF4-FFF2-40B4-BE49-F238E27FC236}">
                    <a16:creationId xmlns:a16="http://schemas.microsoft.com/office/drawing/2014/main" id="{79C807E9-3096-4C6F-A88A-A559BA2A9E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6063" y="1631950"/>
                <a:ext cx="2341563" cy="2813050"/>
              </a:xfrm>
              <a:custGeom>
                <a:avLst/>
                <a:gdLst>
                  <a:gd name="T0" fmla="*/ 911 w 1475"/>
                  <a:gd name="T1" fmla="*/ 1441 h 1772"/>
                  <a:gd name="T2" fmla="*/ 0 w 1475"/>
                  <a:gd name="T3" fmla="*/ 1441 h 1772"/>
                  <a:gd name="T4" fmla="*/ 1475 w 1475"/>
                  <a:gd name="T5" fmla="*/ 1772 h 1772"/>
                  <a:gd name="T6" fmla="*/ 452 w 1475"/>
                  <a:gd name="T7" fmla="*/ 0 h 1772"/>
                  <a:gd name="T8" fmla="*/ 911 w 1475"/>
                  <a:gd name="T9" fmla="*/ 1441 h 17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5" h="1772">
                    <a:moveTo>
                      <a:pt x="911" y="1441"/>
                    </a:moveTo>
                    <a:lnTo>
                      <a:pt x="0" y="1441"/>
                    </a:lnTo>
                    <a:lnTo>
                      <a:pt x="1475" y="1772"/>
                    </a:lnTo>
                    <a:lnTo>
                      <a:pt x="452" y="0"/>
                    </a:lnTo>
                    <a:lnTo>
                      <a:pt x="911" y="1441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68000">
                    <a:schemeClr val="accent3"/>
                  </a:gs>
                  <a:gs pos="100000">
                    <a:srgbClr val="002060"/>
                  </a:gs>
                </a:gsLst>
                <a:path path="circle">
                  <a:fillToRect l="50000" t="-80000" r="50000" b="180000"/>
                </a:path>
              </a:gradFill>
              <a:ln>
                <a:noFill/>
              </a:ln>
              <a:effectLst>
                <a:outerShdw blurRad="88900" dist="50800" dir="5400000" algn="ctr" rotWithShape="0">
                  <a:srgbClr val="000000">
                    <a:alpha val="43137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2886" tIns="51443" rIns="102886" bIns="5144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25" dirty="0"/>
              </a:p>
            </p:txBody>
          </p:sp>
          <p:sp>
            <p:nvSpPr>
              <p:cNvPr id="12" name="Freeform 34">
                <a:extLst>
                  <a:ext uri="{FF2B5EF4-FFF2-40B4-BE49-F238E27FC236}">
                    <a16:creationId xmlns:a16="http://schemas.microsoft.com/office/drawing/2014/main" id="{6C9AA326-25CC-40CA-A3D2-0D2E3929F4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2301" y="2667000"/>
                <a:ext cx="3235325" cy="1778000"/>
              </a:xfrm>
              <a:custGeom>
                <a:avLst/>
                <a:gdLst>
                  <a:gd name="T0" fmla="*/ 563 w 2038"/>
                  <a:gd name="T1" fmla="*/ 789 h 1120"/>
                  <a:gd name="T2" fmla="*/ 1016 w 2038"/>
                  <a:gd name="T3" fmla="*/ 0 h 1120"/>
                  <a:gd name="T4" fmla="*/ 0 w 2038"/>
                  <a:gd name="T5" fmla="*/ 1120 h 1120"/>
                  <a:gd name="T6" fmla="*/ 2038 w 2038"/>
                  <a:gd name="T7" fmla="*/ 1120 h 1120"/>
                  <a:gd name="T8" fmla="*/ 563 w 2038"/>
                  <a:gd name="T9" fmla="*/ 789 h 1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8" h="1120">
                    <a:moveTo>
                      <a:pt x="563" y="789"/>
                    </a:moveTo>
                    <a:lnTo>
                      <a:pt x="1016" y="0"/>
                    </a:lnTo>
                    <a:lnTo>
                      <a:pt x="0" y="1120"/>
                    </a:lnTo>
                    <a:lnTo>
                      <a:pt x="2038" y="1120"/>
                    </a:lnTo>
                    <a:lnTo>
                      <a:pt x="563" y="789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68000">
                    <a:schemeClr val="accent1"/>
                  </a:gs>
                  <a:gs pos="100000">
                    <a:schemeClr val="tx2">
                      <a:lumMod val="50000"/>
                    </a:schemeClr>
                  </a:gs>
                </a:gsLst>
                <a:path path="circle">
                  <a:fillToRect l="50000" t="-80000" r="50000" b="180000"/>
                </a:path>
              </a:gradFill>
              <a:ln>
                <a:noFill/>
              </a:ln>
              <a:effectLst>
                <a:outerShdw blurRad="76200" dist="50800" dir="5400000" algn="ctr" rotWithShape="0">
                  <a:srgbClr val="000000">
                    <a:alpha val="43137"/>
                  </a:srgbClr>
                </a:outerShdw>
                <a:reflection stA="45000" endPos="13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2886" tIns="51443" rIns="102886" bIns="5144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25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8D20DB6-583F-4406-93CA-D85DD5CB6CD7}"/>
              </a:ext>
            </a:extLst>
          </p:cNvPr>
          <p:cNvSpPr txBox="1"/>
          <p:nvPr/>
        </p:nvSpPr>
        <p:spPr>
          <a:xfrm>
            <a:off x="17582" y="193431"/>
            <a:ext cx="6746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Calibri Light (Heading)"/>
              </a:rPr>
              <a:t>Design Choices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F511C5-5639-4CE2-953B-FBF6445BC215}"/>
              </a:ext>
            </a:extLst>
          </p:cNvPr>
          <p:cNvGrpSpPr/>
          <p:nvPr/>
        </p:nvGrpSpPr>
        <p:grpSpPr>
          <a:xfrm>
            <a:off x="11649066" y="3139509"/>
            <a:ext cx="367598" cy="661538"/>
            <a:chOff x="11636003" y="3096125"/>
            <a:chExt cx="367598" cy="66153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AC339AD-BEE8-4E7A-AE1F-F7A005B40308}"/>
                </a:ext>
              </a:extLst>
            </p:cNvPr>
            <p:cNvSpPr/>
            <p:nvPr/>
          </p:nvSpPr>
          <p:spPr>
            <a:xfrm>
              <a:off x="11636003" y="3242903"/>
              <a:ext cx="367598" cy="372193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D6002D-D84D-404D-8BE2-E073317F471D}"/>
                </a:ext>
              </a:extLst>
            </p:cNvPr>
            <p:cNvSpPr/>
            <p:nvPr/>
          </p:nvSpPr>
          <p:spPr>
            <a:xfrm>
              <a:off x="11778656" y="3096125"/>
              <a:ext cx="73743" cy="7406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F190E95-6C84-4105-AE11-47677EE4E82F}"/>
                </a:ext>
              </a:extLst>
            </p:cNvPr>
            <p:cNvSpPr/>
            <p:nvPr/>
          </p:nvSpPr>
          <p:spPr>
            <a:xfrm>
              <a:off x="11776198" y="3683602"/>
              <a:ext cx="73743" cy="7406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932739-BE69-4E39-A9CB-B97290F09F95}"/>
              </a:ext>
            </a:extLst>
          </p:cNvPr>
          <p:cNvCxnSpPr>
            <a:cxnSpLocks/>
          </p:cNvCxnSpPr>
          <p:nvPr/>
        </p:nvCxnSpPr>
        <p:spPr>
          <a:xfrm flipV="1">
            <a:off x="190514" y="778206"/>
            <a:ext cx="96129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" descr="https://org.coloradomesa.edu/~amsmith2/Jupyterlogo.png">
            <a:extLst>
              <a:ext uri="{FF2B5EF4-FFF2-40B4-BE49-F238E27FC236}">
                <a16:creationId xmlns:a16="http://schemas.microsoft.com/office/drawing/2014/main" id="{5DFCEE04-28BB-4BA9-83C0-6D22DCE4A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90" b="89869" l="10000" r="90000">
                        <a14:foregroundMark x1="37071" y1="17974" x2="37071" y2="17974"/>
                        <a14:foregroundMark x1="63131" y1="7190" x2="63131" y2="7190"/>
                        <a14:foregroundMark x1="21010" y1="64706" x2="21010" y2="64706"/>
                        <a14:foregroundMark x1="24040" y1="64052" x2="24040" y2="64052"/>
                        <a14:foregroundMark x1="31616" y1="71242" x2="31616" y2="71242"/>
                        <a14:foregroundMark x1="41414" y1="74510" x2="41414" y2="74510"/>
                        <a14:foregroundMark x1="47374" y1="56536" x2="47374" y2="56536"/>
                        <a14:foregroundMark x1="51414" y1="63399" x2="51414" y2="63399"/>
                        <a14:foregroundMark x1="57879" y1="63072" x2="57879" y2="63072"/>
                        <a14:foregroundMark x1="62727" y1="60131" x2="62727" y2="60131"/>
                        <a14:foregroundMark x1="69293" y1="62418" x2="69293" y2="62418"/>
                        <a14:foregroundMark x1="72222" y1="64052" x2="72222" y2="64052"/>
                        <a14:foregroundMark x1="68889" y1="55229" x2="68889" y2="55229"/>
                        <a14:backgroundMark x1="41212" y1="70588" x2="41212" y2="70588"/>
                        <a14:backgroundMark x1="41313" y1="70588" x2="41313" y2="70588"/>
                        <a14:backgroundMark x1="41212" y1="69608" x2="41515" y2="69608"/>
                        <a14:backgroundMark x1="47778" y1="57516" x2="47778" y2="55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753" y="6178445"/>
            <a:ext cx="2160247" cy="66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550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AB7235F-6C5A-4C1A-BC37-87929F2C43BA}"/>
              </a:ext>
            </a:extLst>
          </p:cNvPr>
          <p:cNvSpPr/>
          <p:nvPr/>
        </p:nvSpPr>
        <p:spPr>
          <a:xfrm>
            <a:off x="-1" y="1"/>
            <a:ext cx="12192000" cy="6857999"/>
          </a:xfrm>
          <a:prstGeom prst="rect">
            <a:avLst/>
          </a:prstGeom>
          <a:solidFill>
            <a:srgbClr val="000000">
              <a:alpha val="6313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6330C0-B260-4C87-8D25-7430F42C5266}"/>
              </a:ext>
            </a:extLst>
          </p:cNvPr>
          <p:cNvSpPr/>
          <p:nvPr/>
        </p:nvSpPr>
        <p:spPr>
          <a:xfrm>
            <a:off x="8581292" y="1371600"/>
            <a:ext cx="4114800" cy="41148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Off-page Connector 23">
            <a:extLst>
              <a:ext uri="{FF2B5EF4-FFF2-40B4-BE49-F238E27FC236}">
                <a16:creationId xmlns:a16="http://schemas.microsoft.com/office/drawing/2014/main" id="{742748D0-AA77-4282-A8B3-DC0933D0D96E}"/>
              </a:ext>
            </a:extLst>
          </p:cNvPr>
          <p:cNvSpPr/>
          <p:nvPr/>
        </p:nvSpPr>
        <p:spPr>
          <a:xfrm rot="5400000">
            <a:off x="9450688" y="2369730"/>
            <a:ext cx="2911347" cy="2571274"/>
          </a:xfrm>
          <a:prstGeom prst="flowChartOffpageConnec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90446046-7E71-47E9-95AC-DAF90A3F11B6}"/>
              </a:ext>
            </a:extLst>
          </p:cNvPr>
          <p:cNvSpPr/>
          <p:nvPr/>
        </p:nvSpPr>
        <p:spPr>
          <a:xfrm rot="1215752">
            <a:off x="9570392" y="2018850"/>
            <a:ext cx="3719509" cy="3356443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5F139D-0F82-4199-AB1E-4480AFA1EBAF}"/>
              </a:ext>
            </a:extLst>
          </p:cNvPr>
          <p:cNvSpPr txBox="1"/>
          <p:nvPr/>
        </p:nvSpPr>
        <p:spPr>
          <a:xfrm>
            <a:off x="-1750314" y="2597286"/>
            <a:ext cx="5224030" cy="288911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Learning Outcomes</a:t>
            </a:r>
            <a:endParaRPr lang="en-US" sz="4000" dirty="0">
              <a:solidFill>
                <a:schemeClr val="bg1"/>
              </a:solidFill>
              <a:latin typeface="+mj-lt"/>
              <a:ea typeface="+mj-ea"/>
              <a:cs typeface="Calibri Light"/>
            </a:endParaRP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B21B1E-1358-4500-9493-1D338AC8EF63}"/>
              </a:ext>
            </a:extLst>
          </p:cNvPr>
          <p:cNvCxnSpPr>
            <a:cxnSpLocks/>
          </p:cNvCxnSpPr>
          <p:nvPr/>
        </p:nvCxnSpPr>
        <p:spPr>
          <a:xfrm flipV="1">
            <a:off x="3521787" y="2393620"/>
            <a:ext cx="0" cy="30927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https://org.coloradomesa.edu/~amsmith2/Jupyterlogo.png">
            <a:extLst>
              <a:ext uri="{FF2B5EF4-FFF2-40B4-BE49-F238E27FC236}">
                <a16:creationId xmlns:a16="http://schemas.microsoft.com/office/drawing/2014/main" id="{AFEB09F6-904B-4E02-96FC-6B25ACFD5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190" b="89869" l="10000" r="90000">
                        <a14:foregroundMark x1="37071" y1="17974" x2="37071" y2="17974"/>
                        <a14:foregroundMark x1="63131" y1="7190" x2="63131" y2="7190"/>
                        <a14:foregroundMark x1="21010" y1="64706" x2="21010" y2="64706"/>
                        <a14:foregroundMark x1="24040" y1="64052" x2="24040" y2="64052"/>
                        <a14:foregroundMark x1="31616" y1="71242" x2="31616" y2="71242"/>
                        <a14:foregroundMark x1="41414" y1="74510" x2="41414" y2="74510"/>
                        <a14:foregroundMark x1="47374" y1="56536" x2="47374" y2="56536"/>
                        <a14:foregroundMark x1="51414" y1="63399" x2="51414" y2="63399"/>
                        <a14:foregroundMark x1="57879" y1="63072" x2="57879" y2="63072"/>
                        <a14:foregroundMark x1="62727" y1="60131" x2="62727" y2="60131"/>
                        <a14:foregroundMark x1="69293" y1="62418" x2="69293" y2="62418"/>
                        <a14:foregroundMark x1="72222" y1="64052" x2="72222" y2="64052"/>
                        <a14:foregroundMark x1="68889" y1="55229" x2="68889" y2="55229"/>
                        <a14:backgroundMark x1="41212" y1="70588" x2="41212" y2="70588"/>
                        <a14:backgroundMark x1="41313" y1="70588" x2="41313" y2="70588"/>
                        <a14:backgroundMark x1="41212" y1="69608" x2="41515" y2="69608"/>
                        <a14:backgroundMark x1="47778" y1="57516" x2="47778" y2="55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606" y="6190287"/>
            <a:ext cx="2160247" cy="66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007C1E5-EFA4-4682-8B50-FB5A5FB21857}"/>
              </a:ext>
            </a:extLst>
          </p:cNvPr>
          <p:cNvGrpSpPr/>
          <p:nvPr/>
        </p:nvGrpSpPr>
        <p:grpSpPr>
          <a:xfrm>
            <a:off x="11636003" y="3096125"/>
            <a:ext cx="367598" cy="661538"/>
            <a:chOff x="11636003" y="3096125"/>
            <a:chExt cx="367598" cy="66153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26E8576-7BD0-4B76-9984-6F7F6CD31045}"/>
                </a:ext>
              </a:extLst>
            </p:cNvPr>
            <p:cNvSpPr/>
            <p:nvPr/>
          </p:nvSpPr>
          <p:spPr>
            <a:xfrm>
              <a:off x="11636003" y="3242903"/>
              <a:ext cx="367598" cy="372193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CCEA1B-4EAA-4F8B-9945-892CF026632E}"/>
                </a:ext>
              </a:extLst>
            </p:cNvPr>
            <p:cNvSpPr/>
            <p:nvPr/>
          </p:nvSpPr>
          <p:spPr>
            <a:xfrm>
              <a:off x="11778656" y="3096125"/>
              <a:ext cx="73743" cy="7406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8999750-0A23-428B-BEB4-65B536AA87A4}"/>
                </a:ext>
              </a:extLst>
            </p:cNvPr>
            <p:cNvSpPr/>
            <p:nvPr/>
          </p:nvSpPr>
          <p:spPr>
            <a:xfrm>
              <a:off x="11776198" y="3683602"/>
              <a:ext cx="73743" cy="7406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C6D1CA7-C8FF-4347-97D6-6BC74A0748B9}"/>
              </a:ext>
            </a:extLst>
          </p:cNvPr>
          <p:cNvSpPr txBox="1"/>
          <p:nvPr/>
        </p:nvSpPr>
        <p:spPr>
          <a:xfrm>
            <a:off x="3635138" y="2318111"/>
            <a:ext cx="5224030" cy="288911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571500" indent="-5715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Ansible &amp; Packer explored</a:t>
            </a:r>
          </a:p>
          <a:p>
            <a:pPr marL="571500" indent="-5715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Cloud technology – new for group</a:t>
            </a:r>
          </a:p>
          <a:p>
            <a:pPr marL="571500" indent="-5715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Database (Amanda &amp; Bader)</a:t>
            </a:r>
          </a:p>
          <a:p>
            <a:pPr marL="571500" indent="-5715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Configuration and OAuth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AAB563-DD71-4FFD-AB27-907AFB654AA8}"/>
              </a:ext>
            </a:extLst>
          </p:cNvPr>
          <p:cNvSpPr/>
          <p:nvPr/>
        </p:nvSpPr>
        <p:spPr>
          <a:xfrm>
            <a:off x="9420143" y="683567"/>
            <a:ext cx="4858858" cy="59436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69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space high quality wallpapers blue">
            <a:extLst>
              <a:ext uri="{FF2B5EF4-FFF2-40B4-BE49-F238E27FC236}">
                <a16:creationId xmlns:a16="http://schemas.microsoft.com/office/drawing/2014/main" id="{9776B9E5-6F5E-4331-BB5A-1ECD5485C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051" y="-1"/>
            <a:ext cx="10489949" cy="68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7C75D54D-28A6-4DFA-9393-AF84C12C2155}"/>
              </a:ext>
            </a:extLst>
          </p:cNvPr>
          <p:cNvSpPr/>
          <p:nvPr/>
        </p:nvSpPr>
        <p:spPr>
          <a:xfrm rot="5400000">
            <a:off x="-1443788" y="1443792"/>
            <a:ext cx="9745580" cy="6858000"/>
          </a:xfrm>
          <a:prstGeom prst="rtTriangle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41E970-9401-4EE0-AC8E-5B159995915F}"/>
              </a:ext>
            </a:extLst>
          </p:cNvPr>
          <p:cNvGrpSpPr/>
          <p:nvPr/>
        </p:nvGrpSpPr>
        <p:grpSpPr>
          <a:xfrm>
            <a:off x="1479883" y="589547"/>
            <a:ext cx="1780676" cy="1696454"/>
            <a:chOff x="467484" y="298219"/>
            <a:chExt cx="3719509" cy="3374674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8862F959-52A5-475E-8AD6-9E99220087B1}"/>
                </a:ext>
              </a:extLst>
            </p:cNvPr>
            <p:cNvSpPr/>
            <p:nvPr/>
          </p:nvSpPr>
          <p:spPr>
            <a:xfrm>
              <a:off x="467484" y="298219"/>
              <a:ext cx="3719509" cy="3356443"/>
            </a:xfrm>
            <a:prstGeom prst="hex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3A3B24-9E73-4F87-87FF-7891DF0054CD}"/>
                </a:ext>
              </a:extLst>
            </p:cNvPr>
            <p:cNvSpPr/>
            <p:nvPr/>
          </p:nvSpPr>
          <p:spPr>
            <a:xfrm rot="18930317">
              <a:off x="727037" y="472493"/>
              <a:ext cx="3200400" cy="32004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9465DB9-2DA6-4934-B153-EEA704E4301F}"/>
              </a:ext>
            </a:extLst>
          </p:cNvPr>
          <p:cNvSpPr txBox="1"/>
          <p:nvPr/>
        </p:nvSpPr>
        <p:spPr>
          <a:xfrm>
            <a:off x="795535" y="2810965"/>
            <a:ext cx="2935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libri Light (Headings)"/>
              </a:rPr>
              <a:t>Thank you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A3015B9-3CDD-499E-AFA1-EC8F6C175EA1}"/>
              </a:ext>
            </a:extLst>
          </p:cNvPr>
          <p:cNvCxnSpPr/>
          <p:nvPr/>
        </p:nvCxnSpPr>
        <p:spPr>
          <a:xfrm>
            <a:off x="795535" y="3395740"/>
            <a:ext cx="10541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2686D43-9105-484D-BE67-21A38E2B5697}"/>
              </a:ext>
            </a:extLst>
          </p:cNvPr>
          <p:cNvSpPr/>
          <p:nvPr/>
        </p:nvSpPr>
        <p:spPr>
          <a:xfrm>
            <a:off x="793317" y="507557"/>
            <a:ext cx="1756608" cy="1938624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780025-233C-42E2-ACB1-F6A3437CE1E8}"/>
              </a:ext>
            </a:extLst>
          </p:cNvPr>
          <p:cNvSpPr/>
          <p:nvPr/>
        </p:nvSpPr>
        <p:spPr>
          <a:xfrm>
            <a:off x="1845378" y="303119"/>
            <a:ext cx="2074246" cy="2800234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284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7017</TotalTime>
  <Words>184</Words>
  <Application>Microsoft Office PowerPoint</Application>
  <PresentationFormat>Widescreen</PresentationFormat>
  <Paragraphs>53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Calibri</vt:lpstr>
      <vt:lpstr>Calibri Light</vt:lpstr>
      <vt:lpstr>Calibri Light (Body)</vt:lpstr>
      <vt:lpstr>Calibri Light (Heading)</vt:lpstr>
      <vt:lpstr>Calibri Light (Headings)</vt:lpstr>
      <vt:lpstr>Gill Sans</vt:lpstr>
      <vt:lpstr>Merriweather Bold</vt:lpstr>
      <vt:lpstr>Merriweather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Smith</dc:creator>
  <cp:lastModifiedBy>Smith, Amanda M</cp:lastModifiedBy>
  <cp:revision>268</cp:revision>
  <dcterms:created xsi:type="dcterms:W3CDTF">2018-07-25T21:47:56Z</dcterms:created>
  <dcterms:modified xsi:type="dcterms:W3CDTF">2019-05-14T04:53:04Z</dcterms:modified>
</cp:coreProperties>
</file>